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71" r:id="rId1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5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2">
        <a:schemeClr val="bg2"/>
      </p:bgRef>
    </p:bg>
    <p:spTree>
      <p:nvGrpSpPr>
        <p:cNvPr id="1" name=""/>
        <p:cNvGrpSpPr/>
        <p:nvPr/>
      </p:nvGrpSpPr>
      <p:grpSpPr>
        <a:xfrm>
          <a:off x="0" y="0"/>
          <a:ext cx="0" cy="0"/>
          <a:chOff x="0" y="0"/>
          <a:chExt cx="0" cy="0"/>
        </a:xfrm>
      </p:grpSpPr>
      <p:sp>
        <p:nvSpPr>
          <p:cNvPr id="9" name="标题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日期占位符 29"/>
          <p:cNvSpPr>
            <a:spLocks noGrp="1"/>
          </p:cNvSpPr>
          <p:nvPr>
            <p:ph type="dt" sz="half" idx="10"/>
          </p:nvPr>
        </p:nvSpPr>
        <p:spPr/>
        <p:txBody>
          <a:bodyPr/>
          <a:lstStyle/>
          <a:p>
            <a:fld id="{530820CF-B880-4189-942D-D702A7CBA730}" type="datetimeFigureOut">
              <a:rPr lang="zh-CN" altLang="en-US" smtClean="0"/>
              <a:pPr/>
              <a:t>2015/12/16</a:t>
            </a:fld>
            <a:endParaRPr lang="zh-CN" altLang="en-US"/>
          </a:p>
        </p:txBody>
      </p:sp>
      <p:sp>
        <p:nvSpPr>
          <p:cNvPr id="19" name="页脚占位符 18"/>
          <p:cNvSpPr>
            <a:spLocks noGrp="1"/>
          </p:cNvSpPr>
          <p:nvPr>
            <p:ph type="ftr" sz="quarter" idx="11"/>
          </p:nvPr>
        </p:nvSpPr>
        <p:spPr/>
        <p:txBody>
          <a:bodyPr/>
          <a:lstStyle/>
          <a:p>
            <a:endParaRPr lang="zh-CN" altLang="en-US"/>
          </a:p>
        </p:txBody>
      </p:sp>
      <p:sp>
        <p:nvSpPr>
          <p:cNvPr id="27" name="灯片编号占位符 2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2015/12/16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914401"/>
            <a:ext cx="2057400" cy="5211763"/>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914401"/>
            <a:ext cx="6019800" cy="5211763"/>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2015/12/16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2015/12/16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2015/12/16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2015/12/16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tIns="45720" anchor="b"/>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2015/12/16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2015/12/16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2015/12/16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2015/12/16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单圆角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标题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2015/12/16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a:xfrm>
            <a:off x="8077200" y="6356350"/>
            <a:ext cx="609600" cy="365125"/>
          </a:xfrm>
        </p:spPr>
        <p:txBody>
          <a:bodyPr/>
          <a:lstStyle/>
          <a:p>
            <a:fld id="{0C913308-F349-4B6D-A68A-DD1791B4A57B}" type="slidenum">
              <a:rPr lang="zh-CN" altLang="en-US" smtClean="0"/>
              <a:pPr/>
              <a:t>‹#›</a:t>
            </a:fld>
            <a:endParaRPr lang="zh-CN" altLang="en-US"/>
          </a:p>
        </p:txBody>
      </p:sp>
      <p:sp>
        <p:nvSpPr>
          <p:cNvPr id="3" name="图片占位符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任意多边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任意多边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任意多边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任意多边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标题占位符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30820CF-B880-4189-942D-D702A7CBA730}" type="datetimeFigureOut">
              <a:rPr lang="zh-CN" altLang="en-US" smtClean="0"/>
              <a:pPr/>
              <a:t>2015/12/16</a:t>
            </a:fld>
            <a:endParaRPr lang="zh-CN" altLang="en-US"/>
          </a:p>
        </p:txBody>
      </p:sp>
      <p:sp>
        <p:nvSpPr>
          <p:cNvPr id="22" name="页脚占位符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CN" altLang="en-US"/>
          </a:p>
        </p:txBody>
      </p:sp>
      <p:sp>
        <p:nvSpPr>
          <p:cNvPr id="18" name="灯片编号占位符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C913308-F349-4B6D-A68A-DD1791B4A57B}" type="slidenum">
              <a:rPr lang="zh-CN" altLang="en-US" smtClean="0"/>
              <a:pPr/>
              <a:t>‹#›</a:t>
            </a:fld>
            <a:endParaRPr lang="zh-CN" altLang="en-US"/>
          </a:p>
        </p:txBody>
      </p:sp>
      <p:grpSp>
        <p:nvGrpSpPr>
          <p:cNvPr id="2" name="组合 1"/>
          <p:cNvGrpSpPr/>
          <p:nvPr/>
        </p:nvGrpSpPr>
        <p:grpSpPr>
          <a:xfrm>
            <a:off x="-19017" y="202408"/>
            <a:ext cx="9180548" cy="649224"/>
            <a:chOff x="-19045" y="216550"/>
            <a:chExt cx="9180548" cy="649224"/>
          </a:xfrm>
        </p:grpSpPr>
        <p:sp>
          <p:nvSpPr>
            <p:cNvPr id="12" name="任意多边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任意多边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zh-CN" altLang="zh-CN" b="1" dirty="0" smtClean="0">
                <a:solidFill>
                  <a:srgbClr val="002060"/>
                </a:solidFill>
                <a:latin typeface="黑体" pitchFamily="49" charset="-122"/>
                <a:ea typeface="黑体" pitchFamily="49" charset="-122"/>
              </a:rPr>
              <a:t>乐山市中小学校卫生监测与督导工作方案</a:t>
            </a:r>
            <a:r>
              <a:rPr lang="zh-CN" altLang="zh-CN" dirty="0" smtClean="0">
                <a:latin typeface="黑体" pitchFamily="49" charset="-122"/>
                <a:ea typeface="黑体" pitchFamily="49" charset="-122"/>
              </a:rPr>
              <a:t/>
            </a:r>
            <a:br>
              <a:rPr lang="zh-CN" altLang="zh-CN" dirty="0" smtClean="0">
                <a:latin typeface="黑体" pitchFamily="49" charset="-122"/>
                <a:ea typeface="黑体" pitchFamily="49" charset="-122"/>
              </a:rPr>
            </a:br>
            <a:endParaRPr lang="zh-CN" altLang="en-US" dirty="0">
              <a:latin typeface="黑体" pitchFamily="49" charset="-122"/>
              <a:ea typeface="黑体" pitchFamily="49" charset="-122"/>
            </a:endParaRPr>
          </a:p>
        </p:txBody>
      </p:sp>
      <p:sp>
        <p:nvSpPr>
          <p:cNvPr id="3" name="副标题 2"/>
          <p:cNvSpPr>
            <a:spLocks noGrp="1"/>
          </p:cNvSpPr>
          <p:nvPr>
            <p:ph type="subTitle" idx="1"/>
          </p:nvPr>
        </p:nvSpPr>
        <p:spPr/>
        <p:txBody>
          <a:bodyPr/>
          <a:lstStyle/>
          <a:p>
            <a:r>
              <a:rPr lang="zh-CN" altLang="en-US" dirty="0" smtClean="0">
                <a:solidFill>
                  <a:srgbClr val="002060"/>
                </a:solidFill>
              </a:rPr>
              <a:t>乐山市</a:t>
            </a:r>
            <a:r>
              <a:rPr lang="en-US" altLang="zh-CN" dirty="0" smtClean="0">
                <a:solidFill>
                  <a:srgbClr val="002060"/>
                </a:solidFill>
              </a:rPr>
              <a:t>CDC</a:t>
            </a:r>
            <a:r>
              <a:rPr lang="zh-CN" altLang="en-US" dirty="0" smtClean="0">
                <a:solidFill>
                  <a:srgbClr val="002060"/>
                </a:solidFill>
              </a:rPr>
              <a:t>　雷萍</a:t>
            </a:r>
            <a:endParaRPr lang="zh-CN" altLang="en-US"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a:buNone/>
            </a:pPr>
            <a:r>
              <a:rPr lang="zh-CN" altLang="en-US" b="1" dirty="0" smtClean="0">
                <a:solidFill>
                  <a:srgbClr val="002060"/>
                </a:solidFill>
              </a:rPr>
              <a:t>　</a:t>
            </a:r>
            <a:r>
              <a:rPr lang="en-US" altLang="zh-CN" sz="2600" b="1" dirty="0" smtClean="0">
                <a:solidFill>
                  <a:srgbClr val="002060"/>
                </a:solidFill>
              </a:rPr>
              <a:t>3.</a:t>
            </a:r>
            <a:r>
              <a:rPr lang="zh-CN" altLang="zh-CN" sz="2600" b="1" dirty="0" smtClean="0">
                <a:solidFill>
                  <a:srgbClr val="002060"/>
                </a:solidFill>
              </a:rPr>
              <a:t>监测范围：全市</a:t>
            </a:r>
            <a:r>
              <a:rPr lang="en-US" altLang="zh-CN" sz="2600" b="1" dirty="0" smtClean="0">
                <a:solidFill>
                  <a:srgbClr val="002060"/>
                </a:solidFill>
              </a:rPr>
              <a:t>11</a:t>
            </a:r>
            <a:r>
              <a:rPr lang="zh-CN" altLang="zh-CN" sz="2600" b="1" dirty="0" smtClean="0">
                <a:solidFill>
                  <a:srgbClr val="002060"/>
                </a:solidFill>
              </a:rPr>
              <a:t>个区、市、县，每个地区监测</a:t>
            </a:r>
            <a:r>
              <a:rPr lang="en-US" altLang="zh-CN" sz="2600" b="1" dirty="0" smtClean="0">
                <a:solidFill>
                  <a:srgbClr val="002060"/>
                </a:solidFill>
              </a:rPr>
              <a:t>2</a:t>
            </a:r>
            <a:r>
              <a:rPr lang="zh-CN" altLang="zh-CN" sz="2600" b="1" dirty="0" smtClean="0">
                <a:solidFill>
                  <a:srgbClr val="002060"/>
                </a:solidFill>
              </a:rPr>
              <a:t>所学校（中学、小学各一所）在校所有学生。学生常见病监测在本级教育、卫生行政部门组织协调下，由当地疾病预防控制中心负责技术指导和数据收集、汇总，各学校具体实施，各有关医疗单位积极配合。</a:t>
            </a:r>
          </a:p>
          <a:p>
            <a:pPr>
              <a:buNone/>
            </a:pPr>
            <a:r>
              <a:rPr lang="zh-CN" altLang="en-US" sz="2600" b="1" dirty="0" smtClean="0">
                <a:solidFill>
                  <a:srgbClr val="002060"/>
                </a:solidFill>
              </a:rPr>
              <a:t>　</a:t>
            </a:r>
            <a:r>
              <a:rPr lang="en-US" altLang="zh-CN" sz="2600" b="1" dirty="0" smtClean="0">
                <a:solidFill>
                  <a:srgbClr val="002060"/>
                </a:solidFill>
              </a:rPr>
              <a:t>4.</a:t>
            </a:r>
            <a:r>
              <a:rPr lang="zh-CN" altLang="zh-CN" sz="2600" b="1" dirty="0" smtClean="0">
                <a:solidFill>
                  <a:srgbClr val="002060"/>
                </a:solidFill>
              </a:rPr>
              <a:t>监测时间：每学年一次，当年</a:t>
            </a:r>
            <a:r>
              <a:rPr lang="en-US" altLang="zh-CN" sz="2600" b="1" dirty="0" smtClean="0">
                <a:solidFill>
                  <a:srgbClr val="002060"/>
                </a:solidFill>
              </a:rPr>
              <a:t>10</a:t>
            </a:r>
            <a:r>
              <a:rPr lang="zh-CN" altLang="zh-CN" sz="2600" b="1" dirty="0" smtClean="0">
                <a:solidFill>
                  <a:srgbClr val="002060"/>
                </a:solidFill>
              </a:rPr>
              <a:t>月底前完成。</a:t>
            </a:r>
          </a:p>
          <a:p>
            <a:pPr>
              <a:buNone/>
            </a:pPr>
            <a:r>
              <a:rPr lang="zh-CN" altLang="en-US" sz="2600" b="1" dirty="0" smtClean="0">
                <a:solidFill>
                  <a:srgbClr val="002060"/>
                </a:solidFill>
              </a:rPr>
              <a:t>　</a:t>
            </a:r>
            <a:r>
              <a:rPr lang="en-US" altLang="zh-CN" sz="2600" b="1" dirty="0" smtClean="0">
                <a:solidFill>
                  <a:srgbClr val="002060"/>
                </a:solidFill>
              </a:rPr>
              <a:t>5.</a:t>
            </a:r>
            <a:r>
              <a:rPr lang="zh-CN" altLang="zh-CN" sz="2600" b="1" dirty="0" smtClean="0">
                <a:solidFill>
                  <a:srgbClr val="002060"/>
                </a:solidFill>
              </a:rPr>
              <a:t>数据上报：各地疾控中心于每年</a:t>
            </a:r>
            <a:r>
              <a:rPr lang="en-US" altLang="zh-CN" sz="2600" b="1" dirty="0" smtClean="0">
                <a:solidFill>
                  <a:srgbClr val="002060"/>
                </a:solidFill>
              </a:rPr>
              <a:t>10</a:t>
            </a:r>
            <a:r>
              <a:rPr lang="zh-CN" altLang="zh-CN" sz="2600" b="1" dirty="0" smtClean="0">
                <a:solidFill>
                  <a:srgbClr val="002060"/>
                </a:solidFill>
              </a:rPr>
              <a:t>月</a:t>
            </a:r>
            <a:r>
              <a:rPr lang="en-US" altLang="zh-CN" sz="2600" b="1" dirty="0" smtClean="0">
                <a:solidFill>
                  <a:srgbClr val="002060"/>
                </a:solidFill>
              </a:rPr>
              <a:t>30</a:t>
            </a:r>
            <a:r>
              <a:rPr lang="zh-CN" altLang="zh-CN" sz="2600" b="1" dirty="0" smtClean="0">
                <a:solidFill>
                  <a:srgbClr val="002060"/>
                </a:solidFill>
              </a:rPr>
              <a:t>日前将本学年监测数据上报市疾病预防控制中心。</a:t>
            </a:r>
          </a:p>
          <a:p>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62500" lnSpcReduction="20000"/>
          </a:bodyPr>
          <a:lstStyle/>
          <a:p>
            <a:pPr>
              <a:buNone/>
            </a:pPr>
            <a:r>
              <a:rPr lang="zh-CN" altLang="en-US" sz="3400" b="1" dirty="0" smtClean="0">
                <a:solidFill>
                  <a:srgbClr val="002060"/>
                </a:solidFill>
              </a:rPr>
              <a:t>（四）</a:t>
            </a:r>
            <a:r>
              <a:rPr lang="zh-CN" altLang="zh-CN" sz="3400" b="1" dirty="0" smtClean="0">
                <a:solidFill>
                  <a:srgbClr val="002060"/>
                </a:solidFill>
              </a:rPr>
              <a:t>学校环境卫生监测</a:t>
            </a:r>
          </a:p>
          <a:p>
            <a:pPr>
              <a:buNone/>
            </a:pPr>
            <a:r>
              <a:rPr lang="zh-CN" altLang="zh-CN" sz="3400" b="1" dirty="0" smtClean="0">
                <a:solidFill>
                  <a:srgbClr val="002060"/>
                </a:solidFill>
              </a:rPr>
              <a:t>　　</a:t>
            </a:r>
            <a:r>
              <a:rPr lang="zh-CN" altLang="en-US" sz="3400" b="1" dirty="0" smtClean="0">
                <a:solidFill>
                  <a:srgbClr val="002060"/>
                </a:solidFill>
              </a:rPr>
              <a:t>　</a:t>
            </a:r>
            <a:r>
              <a:rPr lang="zh-CN" altLang="zh-CN" sz="3400" b="1" dirty="0" smtClean="0">
                <a:solidFill>
                  <a:srgbClr val="002060"/>
                </a:solidFill>
              </a:rPr>
              <a:t>学校是学生学习、生活的主要环境，如果学生长期暴露于不良的教学、生活环境，可能对学生身心健康构成威胁和损害。开展学校环境卫生监测，深入了解、评估影响学生健康的有关危险因素，对于有效预防控制疾病的发生和发展、提高学生健康水平具有重要价值。</a:t>
            </a:r>
          </a:p>
          <a:p>
            <a:pPr>
              <a:buNone/>
            </a:pPr>
            <a:r>
              <a:rPr lang="zh-CN" altLang="en-US" sz="3400" b="1" dirty="0" smtClean="0">
                <a:solidFill>
                  <a:srgbClr val="002060"/>
                </a:solidFill>
              </a:rPr>
              <a:t>　　</a:t>
            </a:r>
            <a:r>
              <a:rPr lang="en-US" altLang="zh-CN" sz="3400" b="1" dirty="0" smtClean="0">
                <a:solidFill>
                  <a:srgbClr val="002060"/>
                </a:solidFill>
              </a:rPr>
              <a:t>1.</a:t>
            </a:r>
            <a:r>
              <a:rPr lang="zh-CN" altLang="zh-CN" sz="3400" b="1" dirty="0" smtClean="0">
                <a:solidFill>
                  <a:srgbClr val="002060"/>
                </a:solidFill>
              </a:rPr>
              <a:t>监测内容：</a:t>
            </a:r>
            <a:endParaRPr lang="en-US" altLang="zh-CN" sz="3400" b="1" dirty="0" smtClean="0">
              <a:solidFill>
                <a:srgbClr val="002060"/>
              </a:solidFill>
            </a:endParaRPr>
          </a:p>
          <a:p>
            <a:pPr>
              <a:buNone/>
            </a:pPr>
            <a:r>
              <a:rPr lang="zh-CN" altLang="en-US" sz="3400" b="1" dirty="0" smtClean="0">
                <a:solidFill>
                  <a:srgbClr val="002060"/>
                </a:solidFill>
              </a:rPr>
              <a:t>　　　</a:t>
            </a:r>
            <a:r>
              <a:rPr lang="zh-CN" altLang="zh-CN" sz="3400" b="1" dirty="0" smtClean="0">
                <a:solidFill>
                  <a:srgbClr val="002060"/>
                </a:solidFill>
              </a:rPr>
              <a:t>主要包括学校教室环境卫生监测和生活环境卫生监测。教室环境卫生监测含教室人均面积、课桌椅、黑板、教室采光、教室照明、教室微小气候、噪声等七个方面指标，每个学校应根据教室设置状况进行抽样，按教室的结构、层次、朝向、单侧采光、双侧采光的不同类型确定监测教室数，抽取有代表性的教室作为样本，不少于</a:t>
            </a:r>
            <a:r>
              <a:rPr lang="en-US" altLang="zh-CN" sz="3400" b="1" dirty="0" smtClean="0">
                <a:solidFill>
                  <a:srgbClr val="002060"/>
                </a:solidFill>
              </a:rPr>
              <a:t>5</a:t>
            </a:r>
            <a:r>
              <a:rPr lang="zh-CN" altLang="zh-CN" sz="3400" b="1" smtClean="0">
                <a:solidFill>
                  <a:srgbClr val="002060"/>
                </a:solidFill>
              </a:rPr>
              <a:t>间</a:t>
            </a:r>
            <a:r>
              <a:rPr lang="zh-CN" altLang="zh-CN" sz="3400" b="1" dirty="0" smtClean="0">
                <a:solidFill>
                  <a:srgbClr val="002060"/>
                </a:solidFill>
              </a:rPr>
              <a:t>教室（详见：表三）。</a:t>
            </a:r>
          </a:p>
          <a:p>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a:buNone/>
            </a:pPr>
            <a:r>
              <a:rPr lang="zh-CN" altLang="en-US" b="1" dirty="0" smtClean="0">
                <a:solidFill>
                  <a:srgbClr val="002060"/>
                </a:solidFill>
              </a:rPr>
              <a:t> </a:t>
            </a:r>
            <a:r>
              <a:rPr lang="en-US" altLang="zh-CN" sz="2400" b="1" dirty="0" smtClean="0">
                <a:solidFill>
                  <a:srgbClr val="002060"/>
                </a:solidFill>
              </a:rPr>
              <a:t>2.</a:t>
            </a:r>
            <a:r>
              <a:rPr lang="zh-CN" altLang="zh-CN" sz="2400" b="1" dirty="0" smtClean="0">
                <a:solidFill>
                  <a:srgbClr val="002060"/>
                </a:solidFill>
              </a:rPr>
              <a:t>监测方法：主要采用现场调查方法进行监测，按照国家标准《学校卫生综合评价》（</a:t>
            </a:r>
            <a:r>
              <a:rPr lang="en-US" altLang="zh-CN" sz="2400" b="1" dirty="0" smtClean="0">
                <a:solidFill>
                  <a:srgbClr val="002060"/>
                </a:solidFill>
              </a:rPr>
              <a:t>GB/T18205—2012</a:t>
            </a:r>
            <a:r>
              <a:rPr lang="zh-CN" altLang="zh-CN" sz="2400" b="1" dirty="0" smtClean="0">
                <a:solidFill>
                  <a:srgbClr val="002060"/>
                </a:solidFill>
              </a:rPr>
              <a:t>）中</a:t>
            </a:r>
            <a:r>
              <a:rPr lang="en-US" altLang="zh-CN" sz="2400" b="1" dirty="0" smtClean="0">
                <a:solidFill>
                  <a:srgbClr val="002060"/>
                </a:solidFill>
              </a:rPr>
              <a:t>“</a:t>
            </a:r>
            <a:r>
              <a:rPr lang="zh-CN" altLang="zh-CN" sz="2400" b="1" dirty="0" smtClean="0">
                <a:solidFill>
                  <a:srgbClr val="002060"/>
                </a:solidFill>
              </a:rPr>
              <a:t>学校环境卫生监测评价记分表</a:t>
            </a:r>
            <a:r>
              <a:rPr lang="en-US" altLang="zh-CN" sz="2400" b="1" dirty="0" smtClean="0">
                <a:solidFill>
                  <a:srgbClr val="002060"/>
                </a:solidFill>
              </a:rPr>
              <a:t>”</a:t>
            </a:r>
            <a:r>
              <a:rPr lang="zh-CN" altLang="zh-CN" sz="2400" b="1" dirty="0" smtClean="0">
                <a:solidFill>
                  <a:srgbClr val="002060"/>
                </a:solidFill>
              </a:rPr>
              <a:t>进行监测评分，之后再进行收集、汇总和分析。</a:t>
            </a:r>
          </a:p>
          <a:p>
            <a:pPr>
              <a:buNone/>
            </a:pPr>
            <a:r>
              <a:rPr lang="zh-CN" altLang="en-US" sz="2400" b="1" dirty="0" smtClean="0">
                <a:solidFill>
                  <a:srgbClr val="002060"/>
                </a:solidFill>
              </a:rPr>
              <a:t> </a:t>
            </a:r>
            <a:r>
              <a:rPr lang="en-US" altLang="zh-CN" sz="2400" b="1" dirty="0" smtClean="0">
                <a:solidFill>
                  <a:srgbClr val="002060"/>
                </a:solidFill>
              </a:rPr>
              <a:t>3.</a:t>
            </a:r>
            <a:r>
              <a:rPr lang="zh-CN" altLang="zh-CN" sz="2400" b="1" dirty="0" smtClean="0">
                <a:solidFill>
                  <a:srgbClr val="002060"/>
                </a:solidFill>
              </a:rPr>
              <a:t>监测范围：全市</a:t>
            </a:r>
            <a:r>
              <a:rPr lang="en-US" altLang="zh-CN" sz="2400" b="1" dirty="0" smtClean="0">
                <a:solidFill>
                  <a:srgbClr val="002060"/>
                </a:solidFill>
              </a:rPr>
              <a:t>11</a:t>
            </a:r>
            <a:r>
              <a:rPr lang="zh-CN" altLang="zh-CN" sz="2400" b="1" dirty="0" smtClean="0">
                <a:solidFill>
                  <a:srgbClr val="002060"/>
                </a:solidFill>
              </a:rPr>
              <a:t>个区、市、县，每个地区每年监测</a:t>
            </a:r>
            <a:r>
              <a:rPr lang="en-US" altLang="zh-CN" sz="2400" b="1" dirty="0" smtClean="0">
                <a:solidFill>
                  <a:srgbClr val="002060"/>
                </a:solidFill>
              </a:rPr>
              <a:t>2</a:t>
            </a:r>
            <a:r>
              <a:rPr lang="zh-CN" altLang="zh-CN" sz="2400" b="1" dirty="0" smtClean="0">
                <a:solidFill>
                  <a:srgbClr val="002060"/>
                </a:solidFill>
              </a:rPr>
              <a:t>所学校（中学、小学各一所），在当地教育、卫生行政部门组织协调下，由当地疾病预防控制中心具体实施。对于监测得分较低的学校，应增加监测频次。</a:t>
            </a:r>
          </a:p>
          <a:p>
            <a:pPr>
              <a:buNone/>
            </a:pPr>
            <a:r>
              <a:rPr lang="zh-CN" altLang="en-US" sz="2400" b="1" dirty="0" smtClean="0">
                <a:solidFill>
                  <a:srgbClr val="002060"/>
                </a:solidFill>
              </a:rPr>
              <a:t> </a:t>
            </a:r>
            <a:r>
              <a:rPr lang="en-US" altLang="zh-CN" sz="2400" b="1" dirty="0" smtClean="0">
                <a:solidFill>
                  <a:srgbClr val="002060"/>
                </a:solidFill>
              </a:rPr>
              <a:t>4.</a:t>
            </a:r>
            <a:r>
              <a:rPr lang="zh-CN" altLang="zh-CN" sz="2400" b="1" dirty="0" smtClean="0">
                <a:solidFill>
                  <a:srgbClr val="002060"/>
                </a:solidFill>
              </a:rPr>
              <a:t>监测时间：每年一次，每次于当年第四季度完成。</a:t>
            </a:r>
          </a:p>
          <a:p>
            <a:pPr>
              <a:buNone/>
            </a:pPr>
            <a:r>
              <a:rPr lang="zh-CN" altLang="en-US" sz="2400" b="1" dirty="0" smtClean="0">
                <a:solidFill>
                  <a:srgbClr val="002060"/>
                </a:solidFill>
              </a:rPr>
              <a:t> </a:t>
            </a:r>
            <a:r>
              <a:rPr lang="en-US" altLang="zh-CN" sz="2400" b="1" dirty="0" smtClean="0">
                <a:solidFill>
                  <a:srgbClr val="002060"/>
                </a:solidFill>
              </a:rPr>
              <a:t>5.</a:t>
            </a:r>
            <a:r>
              <a:rPr lang="zh-CN" altLang="zh-CN" sz="2400" b="1" dirty="0" smtClean="0">
                <a:solidFill>
                  <a:srgbClr val="002060"/>
                </a:solidFill>
              </a:rPr>
              <a:t>数据上报：当地疾病预防控制中心于每年</a:t>
            </a:r>
            <a:r>
              <a:rPr lang="en-US" altLang="zh-CN" sz="2400" b="1" dirty="0" smtClean="0">
                <a:solidFill>
                  <a:srgbClr val="002060"/>
                </a:solidFill>
              </a:rPr>
              <a:t>11</a:t>
            </a:r>
            <a:r>
              <a:rPr lang="zh-CN" altLang="zh-CN" sz="2400" b="1" dirty="0" smtClean="0">
                <a:solidFill>
                  <a:srgbClr val="002060"/>
                </a:solidFill>
              </a:rPr>
              <a:t>月</a:t>
            </a:r>
            <a:r>
              <a:rPr lang="en-US" altLang="zh-CN" sz="2400" b="1" dirty="0" smtClean="0">
                <a:solidFill>
                  <a:srgbClr val="002060"/>
                </a:solidFill>
              </a:rPr>
              <a:t>20</a:t>
            </a:r>
            <a:r>
              <a:rPr lang="zh-CN" altLang="zh-CN" sz="2400" b="1" dirty="0" smtClean="0">
                <a:solidFill>
                  <a:srgbClr val="002060"/>
                </a:solidFill>
              </a:rPr>
              <a:t>日前将数据上报至乐山市疾病预防控制中心。</a:t>
            </a:r>
          </a:p>
          <a:p>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normAutofit fontScale="92500" lnSpcReduction="10000"/>
          </a:bodyPr>
          <a:lstStyle/>
          <a:p>
            <a:pPr>
              <a:buNone/>
            </a:pPr>
            <a:r>
              <a:rPr lang="zh-CN" altLang="en-US" sz="2600" b="1" dirty="0" smtClean="0">
                <a:solidFill>
                  <a:srgbClr val="002060"/>
                </a:solidFill>
              </a:rPr>
              <a:t>三、</a:t>
            </a:r>
            <a:r>
              <a:rPr lang="zh-CN" altLang="zh-CN" sz="2600" b="1" dirty="0" smtClean="0">
                <a:solidFill>
                  <a:srgbClr val="002060"/>
                </a:solidFill>
              </a:rPr>
              <a:t>工作要求</a:t>
            </a:r>
          </a:p>
          <a:p>
            <a:pPr>
              <a:buNone/>
            </a:pPr>
            <a:r>
              <a:rPr lang="zh-CN" altLang="zh-CN" sz="2600" b="1" dirty="0" smtClean="0">
                <a:solidFill>
                  <a:srgbClr val="002060"/>
                </a:solidFill>
              </a:rPr>
              <a:t>（一）各单位要高度重视学校卫生监测工作，把此项工作作为学校卫生工作的一项重要内容来抓，与学生体质健康监测、健康促进学校创建等工作结合起来，建立并完善学校卫生监测工作机制与定期报告制度。当地教育、卫生行政部门建立协作机制，将学生卫生状况和学生健康作为对学校绩效评价的重要内容，督促学校按照卫生监测评价结果，及时对存在的问题进行整改。</a:t>
            </a:r>
          </a:p>
          <a:p>
            <a:pPr>
              <a:buNone/>
            </a:pPr>
            <a:r>
              <a:rPr lang="zh-CN" altLang="zh-CN" sz="2600" b="1" dirty="0" smtClean="0">
                <a:solidFill>
                  <a:srgbClr val="002060"/>
                </a:solidFill>
              </a:rPr>
              <a:t>（二）当地疾病预防控制中心要认真做好学校卫生监测工作，将其纳入年度工作计划和预算管理，加强对学校的专业指导，做到监测工作与日常工作相衔接，监测与指导并重，及时录入、审核、上报监测数据信息。</a:t>
            </a:r>
          </a:p>
          <a:p>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pPr>
              <a:buNone/>
            </a:pPr>
            <a:r>
              <a:rPr lang="zh-CN" altLang="zh-CN" sz="2800" b="1" dirty="0" smtClean="0">
                <a:solidFill>
                  <a:srgbClr val="002060"/>
                </a:solidFill>
              </a:rPr>
              <a:t>（三）督促辖区内相关学校加强领导，将学校卫生监测工作纳入年度工作计划，安排专人负责，做好相关工作，并加强督导考核。</a:t>
            </a:r>
          </a:p>
          <a:p>
            <a:pPr>
              <a:buNone/>
            </a:pPr>
            <a:r>
              <a:rPr lang="zh-CN" altLang="zh-CN" sz="2800" b="1" dirty="0" smtClean="0">
                <a:solidFill>
                  <a:srgbClr val="002060"/>
                </a:solidFill>
              </a:rPr>
              <a:t>（四）各学校、各相关卫生单位要以此项工作为契机，积极探索完善学校卫生监测工作机制，提高信息化管理水平，完善学生身体健康和学校卫生综合评价体系，切实提高学校卫生工作效率和水平。</a:t>
            </a:r>
          </a:p>
          <a:p>
            <a:pPr>
              <a:buNone/>
            </a:pPr>
            <a:r>
              <a:rPr lang="zh-CN" altLang="zh-CN" sz="2800" b="1" dirty="0" smtClean="0">
                <a:solidFill>
                  <a:srgbClr val="002060"/>
                </a:solidFill>
              </a:rPr>
              <a:t>（五）各区、市、县疾控中心应结合当地的实际情况，制定学校卫生总体工作计划，至少设立</a:t>
            </a:r>
            <a:r>
              <a:rPr lang="en-US" altLang="zh-CN" sz="2800" b="1" dirty="0" smtClean="0">
                <a:solidFill>
                  <a:srgbClr val="002060"/>
                </a:solidFill>
              </a:rPr>
              <a:t>2</a:t>
            </a:r>
            <a:r>
              <a:rPr lang="zh-CN" altLang="zh-CN" sz="2800" b="1" dirty="0" smtClean="0">
                <a:solidFill>
                  <a:srgbClr val="002060"/>
                </a:solidFill>
              </a:rPr>
              <a:t>所学校（中学、小学各一所）为监测点校，保障学校卫生工作的长期性和可持续性，并以此为契机全面推进我市学校卫生工作的发展。</a:t>
            </a:r>
          </a:p>
          <a:p>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zh-CN" b="1" dirty="0" smtClean="0">
                <a:solidFill>
                  <a:srgbClr val="002060"/>
                </a:solidFill>
              </a:rPr>
              <a:t>表一：学校卫生督导记录表</a:t>
            </a:r>
            <a:r>
              <a:rPr lang="zh-CN" altLang="en-US" b="1" dirty="0" smtClean="0">
                <a:solidFill>
                  <a:srgbClr val="002060"/>
                </a:solidFill>
              </a:rPr>
              <a:t>（略）</a:t>
            </a:r>
            <a:endParaRPr lang="zh-CN" altLang="zh-CN" b="1" dirty="0" smtClean="0">
              <a:solidFill>
                <a:srgbClr val="002060"/>
              </a:solidFill>
            </a:endParaRPr>
          </a:p>
          <a:p>
            <a:r>
              <a:rPr lang="zh-CN" altLang="zh-CN" b="1" dirty="0" smtClean="0">
                <a:solidFill>
                  <a:srgbClr val="002060"/>
                </a:solidFill>
              </a:rPr>
              <a:t>表二：学校卫生情况年报表</a:t>
            </a:r>
            <a:r>
              <a:rPr lang="zh-CN" altLang="en-US" b="1" dirty="0" smtClean="0">
                <a:solidFill>
                  <a:srgbClr val="002060"/>
                </a:solidFill>
              </a:rPr>
              <a:t>（略）</a:t>
            </a:r>
            <a:endParaRPr lang="zh-CN" altLang="zh-CN" b="1" dirty="0" smtClean="0">
              <a:solidFill>
                <a:srgbClr val="002060"/>
              </a:solidFill>
            </a:endParaRPr>
          </a:p>
          <a:p>
            <a:r>
              <a:rPr lang="zh-CN" altLang="zh-CN" b="1" dirty="0" smtClean="0">
                <a:solidFill>
                  <a:srgbClr val="002060"/>
                </a:solidFill>
              </a:rPr>
              <a:t>表三：教学环境监测</a:t>
            </a:r>
            <a:r>
              <a:rPr lang="zh-CN" altLang="en-US" b="1" dirty="0" smtClean="0">
                <a:solidFill>
                  <a:srgbClr val="002060"/>
                </a:solidFill>
              </a:rPr>
              <a:t>（略）</a:t>
            </a:r>
            <a:endParaRPr lang="zh-CN" altLang="zh-CN" b="1" dirty="0" smtClean="0">
              <a:solidFill>
                <a:srgbClr val="002060"/>
              </a:solidFill>
            </a:endParaRPr>
          </a:p>
          <a:p>
            <a:r>
              <a:rPr lang="zh-CN" altLang="zh-CN" b="1" dirty="0" smtClean="0">
                <a:solidFill>
                  <a:srgbClr val="002060"/>
                </a:solidFill>
              </a:rPr>
              <a:t>表四：中小学生健康检查表</a:t>
            </a:r>
            <a:r>
              <a:rPr lang="zh-CN" altLang="en-US" b="1" dirty="0" smtClean="0">
                <a:solidFill>
                  <a:srgbClr val="002060"/>
                </a:solidFill>
              </a:rPr>
              <a:t>（略）</a:t>
            </a:r>
            <a:endParaRPr lang="zh-CN" altLang="zh-CN" b="1" dirty="0" smtClean="0">
              <a:solidFill>
                <a:srgbClr val="002060"/>
              </a:solidFill>
            </a:endParaRPr>
          </a:p>
          <a:p>
            <a:endParaRPr lang="zh-CN" altLang="en-US"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sz="9600" dirty="0" smtClean="0"/>
              <a:t>　　</a:t>
            </a:r>
            <a:r>
              <a:rPr lang="zh-CN" altLang="en-US" sz="9600" dirty="0" smtClean="0">
                <a:solidFill>
                  <a:srgbClr val="002060"/>
                </a:solidFill>
              </a:rPr>
              <a:t>谢谢</a:t>
            </a:r>
          </a:p>
          <a:p>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25000" lnSpcReduction="20000"/>
          </a:bodyPr>
          <a:lstStyle/>
          <a:p>
            <a:r>
              <a:rPr lang="zh-CN" altLang="en-US" b="1" dirty="0" smtClean="0"/>
              <a:t>　　　　　　　　                                    </a:t>
            </a:r>
            <a:r>
              <a:rPr lang="zh-CN" altLang="zh-CN" sz="7200" b="1" dirty="0" smtClean="0">
                <a:solidFill>
                  <a:srgbClr val="002060"/>
                </a:solidFill>
              </a:rPr>
              <a:t>乐山市疾病预防控制中心关于印发</a:t>
            </a:r>
          </a:p>
          <a:p>
            <a:pPr>
              <a:buNone/>
            </a:pPr>
            <a:r>
              <a:rPr lang="zh-CN" altLang="en-US" sz="7200" b="1" dirty="0" smtClean="0">
                <a:solidFill>
                  <a:srgbClr val="002060"/>
                </a:solidFill>
              </a:rPr>
              <a:t>　　　</a:t>
            </a:r>
            <a:r>
              <a:rPr lang="zh-CN" altLang="zh-CN" sz="7200" b="1" dirty="0" smtClean="0">
                <a:solidFill>
                  <a:srgbClr val="002060"/>
                </a:solidFill>
              </a:rPr>
              <a:t>《乐山市中小学校卫生监测与督导工作方案》的通知</a:t>
            </a:r>
          </a:p>
          <a:p>
            <a:pPr>
              <a:buNone/>
            </a:pPr>
            <a:r>
              <a:rPr lang="en-US" altLang="zh-CN" sz="7200" b="1" dirty="0" smtClean="0">
                <a:solidFill>
                  <a:srgbClr val="002060"/>
                </a:solidFill>
              </a:rPr>
              <a:t>  </a:t>
            </a:r>
            <a:r>
              <a:rPr lang="zh-CN" altLang="zh-CN" sz="7200" b="1" dirty="0" smtClean="0">
                <a:solidFill>
                  <a:srgbClr val="002060"/>
                </a:solidFill>
              </a:rPr>
              <a:t>各区、市、县（自治县）疾病预防控制中心：</a:t>
            </a:r>
          </a:p>
          <a:p>
            <a:pPr>
              <a:buNone/>
            </a:pPr>
            <a:r>
              <a:rPr lang="zh-CN" altLang="en-US" sz="7200" b="1" dirty="0" smtClean="0">
                <a:solidFill>
                  <a:srgbClr val="002060"/>
                </a:solidFill>
              </a:rPr>
              <a:t>　　    </a:t>
            </a:r>
            <a:r>
              <a:rPr lang="zh-CN" altLang="zh-CN" sz="7200" b="1" dirty="0" smtClean="0">
                <a:solidFill>
                  <a:srgbClr val="002060"/>
                </a:solidFill>
              </a:rPr>
              <a:t>为加强学校卫生工作管理，提高学生的身体健康水平，根据《传染病防治法》、《学校卫生工作条例》和《全国学生常见病防治综合方案》及《</a:t>
            </a:r>
            <a:r>
              <a:rPr lang="en-US" altLang="zh-CN" sz="7200" b="1" dirty="0" smtClean="0">
                <a:solidFill>
                  <a:srgbClr val="002060"/>
                </a:solidFill>
              </a:rPr>
              <a:t>2014</a:t>
            </a:r>
            <a:r>
              <a:rPr lang="zh-CN" altLang="zh-CN" sz="7200" b="1" dirty="0" smtClean="0">
                <a:solidFill>
                  <a:srgbClr val="002060"/>
                </a:solidFill>
              </a:rPr>
              <a:t>年四川省学校中小学生常见病和教学与生活环境监测工作方案》的精神，现将《乐山市中小学校卫生监测与督导工作方案》印发给你们，请结合自身工作认真抓好落实。</a:t>
            </a:r>
          </a:p>
          <a:p>
            <a:pPr>
              <a:buNone/>
            </a:pPr>
            <a:r>
              <a:rPr lang="en-US" altLang="zh-CN" sz="7200" b="1" dirty="0" smtClean="0">
                <a:solidFill>
                  <a:srgbClr val="002060"/>
                </a:solidFill>
              </a:rPr>
              <a:t> </a:t>
            </a:r>
            <a:endParaRPr lang="zh-CN" altLang="zh-CN" sz="7200" b="1" dirty="0" smtClean="0">
              <a:solidFill>
                <a:srgbClr val="002060"/>
              </a:solidFill>
            </a:endParaRPr>
          </a:p>
          <a:p>
            <a:pPr>
              <a:buNone/>
            </a:pPr>
            <a:r>
              <a:rPr lang="en-US" altLang="zh-CN" sz="7200" b="1" dirty="0" smtClean="0">
                <a:solidFill>
                  <a:srgbClr val="002060"/>
                </a:solidFill>
              </a:rPr>
              <a:t> </a:t>
            </a:r>
            <a:endParaRPr lang="zh-CN" altLang="zh-CN" sz="7200" b="1" dirty="0" smtClean="0">
              <a:solidFill>
                <a:srgbClr val="002060"/>
              </a:solidFill>
            </a:endParaRPr>
          </a:p>
          <a:p>
            <a:pPr>
              <a:buNone/>
            </a:pPr>
            <a:r>
              <a:rPr lang="zh-CN" altLang="en-US" sz="7200" b="1" dirty="0" smtClean="0">
                <a:solidFill>
                  <a:srgbClr val="002060"/>
                </a:solidFill>
              </a:rPr>
              <a:t>　　　</a:t>
            </a:r>
            <a:r>
              <a:rPr lang="zh-CN" altLang="zh-CN" sz="7200" b="1" dirty="0" smtClean="0">
                <a:solidFill>
                  <a:srgbClr val="002060"/>
                </a:solidFill>
              </a:rPr>
              <a:t>附件：</a:t>
            </a:r>
            <a:r>
              <a:rPr lang="en-US" altLang="zh-CN" sz="7200" b="1" dirty="0" smtClean="0">
                <a:solidFill>
                  <a:srgbClr val="002060"/>
                </a:solidFill>
              </a:rPr>
              <a:t>1.</a:t>
            </a:r>
            <a:r>
              <a:rPr lang="zh-CN" altLang="zh-CN" sz="7200" b="1" dirty="0" smtClean="0">
                <a:solidFill>
                  <a:srgbClr val="002060"/>
                </a:solidFill>
              </a:rPr>
              <a:t>乐山市中小学校卫生监督监测工作方案</a:t>
            </a:r>
          </a:p>
          <a:p>
            <a:pPr>
              <a:buNone/>
            </a:pPr>
            <a:r>
              <a:rPr lang="zh-CN" altLang="en-US" sz="7200" b="1" dirty="0" smtClean="0">
                <a:solidFill>
                  <a:srgbClr val="002060"/>
                </a:solidFill>
              </a:rPr>
              <a:t>　　　　　　</a:t>
            </a:r>
            <a:r>
              <a:rPr lang="en-US" altLang="zh-CN" sz="7200" b="1" dirty="0" smtClean="0">
                <a:solidFill>
                  <a:srgbClr val="002060"/>
                </a:solidFill>
              </a:rPr>
              <a:t>2.</a:t>
            </a:r>
            <a:r>
              <a:rPr lang="zh-CN" altLang="zh-CN" sz="7200" b="1" dirty="0" smtClean="0">
                <a:solidFill>
                  <a:srgbClr val="002060"/>
                </a:solidFill>
              </a:rPr>
              <a:t>各类监测记录表</a:t>
            </a:r>
          </a:p>
          <a:p>
            <a:pPr>
              <a:buNone/>
            </a:pPr>
            <a:r>
              <a:rPr lang="en-US" altLang="zh-CN" sz="7200" b="1" dirty="0" smtClean="0">
                <a:solidFill>
                  <a:srgbClr val="002060"/>
                </a:solidFill>
              </a:rPr>
              <a:t> </a:t>
            </a:r>
            <a:endParaRPr lang="zh-CN" altLang="zh-CN" sz="7200" b="1" dirty="0" smtClean="0">
              <a:solidFill>
                <a:srgbClr val="002060"/>
              </a:solidFill>
            </a:endParaRPr>
          </a:p>
          <a:p>
            <a:pPr>
              <a:buNone/>
            </a:pPr>
            <a:r>
              <a:rPr lang="en-US" altLang="zh-CN" sz="7200" b="1" dirty="0" smtClean="0">
                <a:solidFill>
                  <a:srgbClr val="002060"/>
                </a:solidFill>
              </a:rPr>
              <a:t> </a:t>
            </a:r>
            <a:endParaRPr lang="zh-CN" altLang="zh-CN" sz="7200" b="1" dirty="0" smtClean="0">
              <a:solidFill>
                <a:srgbClr val="002060"/>
              </a:solidFill>
            </a:endParaRPr>
          </a:p>
          <a:p>
            <a:pPr>
              <a:buNone/>
            </a:pPr>
            <a:r>
              <a:rPr lang="en-US" altLang="zh-CN" sz="7200" b="1" dirty="0" smtClean="0">
                <a:solidFill>
                  <a:srgbClr val="002060"/>
                </a:solidFill>
              </a:rPr>
              <a:t> </a:t>
            </a:r>
            <a:endParaRPr lang="zh-CN" altLang="zh-CN" sz="7200" b="1" dirty="0" smtClean="0">
              <a:solidFill>
                <a:srgbClr val="002060"/>
              </a:solidFill>
            </a:endParaRPr>
          </a:p>
          <a:p>
            <a:pPr>
              <a:buNone/>
            </a:pPr>
            <a:r>
              <a:rPr lang="en-US" altLang="zh-CN" sz="7200" b="1" dirty="0" smtClean="0">
                <a:solidFill>
                  <a:srgbClr val="002060"/>
                </a:solidFill>
              </a:rPr>
              <a:t>                                </a:t>
            </a:r>
            <a:r>
              <a:rPr lang="zh-CN" altLang="en-US" sz="7200" b="1" dirty="0" smtClean="0">
                <a:solidFill>
                  <a:srgbClr val="002060"/>
                </a:solidFill>
              </a:rPr>
              <a:t>　　　　　　　　　　　　</a:t>
            </a:r>
            <a:r>
              <a:rPr lang="en-US" altLang="zh-CN" sz="7200" b="1" dirty="0" smtClean="0">
                <a:solidFill>
                  <a:srgbClr val="002060"/>
                </a:solidFill>
              </a:rPr>
              <a:t>  </a:t>
            </a:r>
            <a:r>
              <a:rPr lang="zh-CN" altLang="zh-CN" sz="7200" b="1" dirty="0" smtClean="0">
                <a:solidFill>
                  <a:srgbClr val="002060"/>
                </a:solidFill>
              </a:rPr>
              <a:t>二〇一四年十月十六日</a:t>
            </a:r>
          </a:p>
          <a:p>
            <a:pPr>
              <a:buNone/>
            </a:pPr>
            <a:r>
              <a:rPr lang="en-US" altLang="zh-CN" sz="7200" b="1" dirty="0" smtClean="0">
                <a:solidFill>
                  <a:srgbClr val="002060"/>
                </a:solidFill>
              </a:rPr>
              <a:t> </a:t>
            </a:r>
            <a:endParaRPr lang="zh-CN" altLang="zh-CN" sz="7200" b="1" dirty="0" smtClean="0">
              <a:solidFill>
                <a:srgbClr val="002060"/>
              </a:solidFill>
            </a:endParaRPr>
          </a:p>
          <a:p>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buNone/>
            </a:pPr>
            <a:r>
              <a:rPr lang="zh-CN" altLang="en-US" b="1" dirty="0" smtClean="0">
                <a:solidFill>
                  <a:srgbClr val="002060"/>
                </a:solidFill>
              </a:rPr>
              <a:t>　　 </a:t>
            </a:r>
            <a:r>
              <a:rPr lang="zh-CN" altLang="zh-CN" sz="2400" b="1" dirty="0" smtClean="0">
                <a:solidFill>
                  <a:srgbClr val="002060"/>
                </a:solidFill>
              </a:rPr>
              <a:t>为加强学校卫生工作管理，提高学生的身体健康水平，根据《传染病防治法》、《学校卫生工作条例》和《全国学生常见病防治综合方案》等文件精神，结合我市实际，切实履行学校卫生监督职责，提高学校卫生监测与督导工作水平，增强学校卫生监督管理能力，保护学生健康，制定本方案。</a:t>
            </a:r>
          </a:p>
          <a:p>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lvl="0">
              <a:buNone/>
            </a:pPr>
            <a:r>
              <a:rPr lang="zh-CN" altLang="en-US" sz="2400" b="1" dirty="0" smtClean="0">
                <a:solidFill>
                  <a:srgbClr val="002060"/>
                </a:solidFill>
              </a:rPr>
              <a:t>一、</a:t>
            </a:r>
            <a:r>
              <a:rPr lang="zh-CN" altLang="zh-CN" sz="2400" b="1" dirty="0" smtClean="0">
                <a:solidFill>
                  <a:srgbClr val="002060"/>
                </a:solidFill>
              </a:rPr>
              <a:t>指导思想</a:t>
            </a:r>
          </a:p>
          <a:p>
            <a:pPr>
              <a:buNone/>
            </a:pPr>
            <a:r>
              <a:rPr lang="zh-CN" altLang="en-US" sz="2400" b="1" dirty="0" smtClean="0">
                <a:solidFill>
                  <a:srgbClr val="002060"/>
                </a:solidFill>
              </a:rPr>
              <a:t>　　　</a:t>
            </a:r>
            <a:r>
              <a:rPr lang="zh-CN" altLang="zh-CN" sz="2400" b="1" dirty="0" smtClean="0">
                <a:solidFill>
                  <a:srgbClr val="002060"/>
                </a:solidFill>
              </a:rPr>
              <a:t>坚持以人为本，全面贯彻科学发展观，将通过学校卫生监测网络，开展学生因病缺课、常见病、健康危险行为和学校环境卫生等监测工作，全面了解和动态掌握我市学生体质健康水平和学校卫生工作情况，改善教学环境和卫生状况，有效预防和控制学生常见病和健康危险行为及学校传染病等突发公共卫生事件的发生，全面提高青少年学生的体质健康水平作为监督、监测的重要内容，探索有效监督模式，认真履行监督职责，切实维护中小学生健康。</a:t>
            </a:r>
          </a:p>
          <a:p>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25000" lnSpcReduction="20000"/>
          </a:bodyPr>
          <a:lstStyle/>
          <a:p>
            <a:pPr>
              <a:buNone/>
            </a:pPr>
            <a:r>
              <a:rPr lang="zh-CN" altLang="en-US" sz="9600" b="1" dirty="0" smtClean="0">
                <a:solidFill>
                  <a:srgbClr val="002060"/>
                </a:solidFill>
              </a:rPr>
              <a:t>　二、</a:t>
            </a:r>
            <a:r>
              <a:rPr lang="zh-CN" altLang="zh-CN" sz="9600" b="1" dirty="0" smtClean="0">
                <a:solidFill>
                  <a:srgbClr val="002060"/>
                </a:solidFill>
              </a:rPr>
              <a:t>工作内容</a:t>
            </a:r>
            <a:endParaRPr lang="en-US" altLang="zh-CN" sz="9600" b="1" dirty="0" smtClean="0">
              <a:solidFill>
                <a:srgbClr val="002060"/>
              </a:solidFill>
            </a:endParaRPr>
          </a:p>
          <a:p>
            <a:pPr>
              <a:buNone/>
            </a:pPr>
            <a:r>
              <a:rPr lang="en-US" altLang="zh-CN" sz="9600" b="1" dirty="0" smtClean="0">
                <a:solidFill>
                  <a:srgbClr val="002060"/>
                </a:solidFill>
              </a:rPr>
              <a:t>  </a:t>
            </a:r>
            <a:r>
              <a:rPr lang="zh-CN" altLang="zh-CN" sz="9600" b="1" dirty="0" smtClean="0">
                <a:solidFill>
                  <a:srgbClr val="002060"/>
                </a:solidFill>
              </a:rPr>
              <a:t>（一）学生因病缺课监测</a:t>
            </a:r>
          </a:p>
          <a:p>
            <a:pPr>
              <a:buNone/>
            </a:pPr>
            <a:r>
              <a:rPr lang="zh-CN" altLang="en-US" sz="9600" b="1" dirty="0" smtClean="0">
                <a:solidFill>
                  <a:srgbClr val="002060"/>
                </a:solidFill>
              </a:rPr>
              <a:t>　</a:t>
            </a:r>
            <a:r>
              <a:rPr lang="zh-CN" altLang="zh-CN" sz="9600" b="1" dirty="0" smtClean="0">
                <a:solidFill>
                  <a:srgbClr val="002060"/>
                </a:solidFill>
              </a:rPr>
              <a:t>　　开展学生因病缺课监测是学校传染病防控</a:t>
            </a:r>
            <a:r>
              <a:rPr lang="en-US" altLang="zh-CN" sz="9600" b="1" dirty="0" smtClean="0">
                <a:solidFill>
                  <a:srgbClr val="002060"/>
                </a:solidFill>
              </a:rPr>
              <a:t>“</a:t>
            </a:r>
            <a:r>
              <a:rPr lang="zh-CN" altLang="zh-CN" sz="9600" b="1" dirty="0" smtClean="0">
                <a:solidFill>
                  <a:srgbClr val="002060"/>
                </a:solidFill>
              </a:rPr>
              <a:t>关口前移</a:t>
            </a:r>
            <a:r>
              <a:rPr lang="en-US" altLang="zh-CN" sz="9600" b="1" dirty="0" smtClean="0">
                <a:solidFill>
                  <a:srgbClr val="002060"/>
                </a:solidFill>
              </a:rPr>
              <a:t>”</a:t>
            </a:r>
            <a:r>
              <a:rPr lang="zh-CN" altLang="zh-CN" sz="9600" b="1" dirty="0" smtClean="0">
                <a:solidFill>
                  <a:srgbClr val="002060"/>
                </a:solidFill>
              </a:rPr>
              <a:t>的重要措施，有利于我市及时掌握学生缺课原因和学生疾病发生、发展情况，对预防控制学校突发公共卫生事件具有重要意义。</a:t>
            </a:r>
          </a:p>
          <a:p>
            <a:pPr>
              <a:buNone/>
            </a:pPr>
            <a:r>
              <a:rPr lang="zh-CN" altLang="en-US" sz="9600" b="1" dirty="0" smtClean="0">
                <a:solidFill>
                  <a:srgbClr val="002060"/>
                </a:solidFill>
              </a:rPr>
              <a:t>　</a:t>
            </a:r>
            <a:r>
              <a:rPr lang="zh-CN" altLang="zh-CN" sz="9600" b="1" dirty="0" smtClean="0">
                <a:solidFill>
                  <a:srgbClr val="002060"/>
                </a:solidFill>
              </a:rPr>
              <a:t>　　</a:t>
            </a:r>
            <a:r>
              <a:rPr lang="en-US" altLang="zh-CN" sz="9600" b="1" dirty="0" smtClean="0">
                <a:solidFill>
                  <a:srgbClr val="002060"/>
                </a:solidFill>
              </a:rPr>
              <a:t>1.</a:t>
            </a:r>
            <a:r>
              <a:rPr lang="zh-CN" altLang="zh-CN" sz="9600" b="1" dirty="0" smtClean="0">
                <a:solidFill>
                  <a:srgbClr val="002060"/>
                </a:solidFill>
              </a:rPr>
              <a:t>监测内容：监测学生缺课人数、天数、缺课率、缺课主要症状或疾病原因人次数以及疾病症候群、疾病种类等。</a:t>
            </a:r>
          </a:p>
          <a:p>
            <a:pPr>
              <a:buNone/>
            </a:pPr>
            <a:r>
              <a:rPr lang="zh-CN" altLang="zh-CN" sz="9600" b="1" dirty="0" smtClean="0">
                <a:solidFill>
                  <a:srgbClr val="002060"/>
                </a:solidFill>
              </a:rPr>
              <a:t>　　</a:t>
            </a:r>
            <a:r>
              <a:rPr lang="zh-CN" altLang="en-US" sz="9600" b="1" dirty="0" smtClean="0">
                <a:solidFill>
                  <a:srgbClr val="002060"/>
                </a:solidFill>
              </a:rPr>
              <a:t>　</a:t>
            </a:r>
            <a:r>
              <a:rPr lang="en-US" altLang="zh-CN" sz="9600" b="1" dirty="0" smtClean="0">
                <a:solidFill>
                  <a:srgbClr val="002060"/>
                </a:solidFill>
              </a:rPr>
              <a:t>2.</a:t>
            </a:r>
            <a:r>
              <a:rPr lang="zh-CN" altLang="zh-CN" sz="9600" b="1" dirty="0" smtClean="0">
                <a:solidFill>
                  <a:srgbClr val="002060"/>
                </a:solidFill>
              </a:rPr>
              <a:t>监测方法：各区县疾控中心工作人员根据《学校学生因病缺课情况每天汇总表》对学生缺课情况做好记录，并根据监测发现的意外情况提出处理意见，必要时派工作人员到监测学校进行现场调查，采取措施预防和控制学生疾病或疫情的扩散和发展。</a:t>
            </a:r>
          </a:p>
          <a:p>
            <a:pPr>
              <a:buNone/>
            </a:pPr>
            <a:r>
              <a:rPr lang="zh-CN" altLang="zh-CN" sz="9800" dirty="0" smtClean="0"/>
              <a:t> </a:t>
            </a:r>
            <a:r>
              <a:rPr lang="en-US" altLang="zh-CN" sz="9800" dirty="0" smtClean="0"/>
              <a:t>        </a:t>
            </a:r>
            <a:endParaRPr lang="zh-CN" altLang="zh-CN" sz="9800" dirty="0" smtClean="0"/>
          </a:p>
          <a:p>
            <a:endParaRPr lang="zh-CN" altLang="en-US" sz="8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323528" y="1628800"/>
            <a:ext cx="8229600" cy="4525963"/>
          </a:xfrm>
        </p:spPr>
        <p:txBody>
          <a:bodyPr>
            <a:normAutofit/>
          </a:bodyPr>
          <a:lstStyle/>
          <a:p>
            <a:pPr>
              <a:buNone/>
            </a:pPr>
            <a:r>
              <a:rPr lang="en-US" altLang="zh-CN" sz="2600" b="1" dirty="0" smtClean="0">
                <a:solidFill>
                  <a:srgbClr val="002060"/>
                </a:solidFill>
              </a:rPr>
              <a:t>3</a:t>
            </a:r>
            <a:r>
              <a:rPr lang="en-US" altLang="zh-CN" sz="2400" b="1" dirty="0" smtClean="0">
                <a:solidFill>
                  <a:srgbClr val="002060"/>
                </a:solidFill>
              </a:rPr>
              <a:t>.</a:t>
            </a:r>
            <a:r>
              <a:rPr lang="zh-CN" altLang="zh-CN" sz="2400" b="1" dirty="0" smtClean="0">
                <a:solidFill>
                  <a:srgbClr val="002060"/>
                </a:solidFill>
              </a:rPr>
              <a:t>监测范围：全市</a:t>
            </a:r>
            <a:r>
              <a:rPr lang="en-US" altLang="zh-CN" sz="2400" b="1" dirty="0" smtClean="0">
                <a:solidFill>
                  <a:srgbClr val="002060"/>
                </a:solidFill>
              </a:rPr>
              <a:t>11</a:t>
            </a:r>
            <a:r>
              <a:rPr lang="zh-CN" altLang="zh-CN" sz="2400" b="1" dirty="0" smtClean="0">
                <a:solidFill>
                  <a:srgbClr val="002060"/>
                </a:solidFill>
              </a:rPr>
              <a:t>个区、市、县，每个地区监测</a:t>
            </a:r>
            <a:r>
              <a:rPr lang="en-US" altLang="zh-CN" sz="2400" b="1" dirty="0" smtClean="0">
                <a:solidFill>
                  <a:srgbClr val="002060"/>
                </a:solidFill>
              </a:rPr>
              <a:t>2</a:t>
            </a:r>
            <a:r>
              <a:rPr lang="zh-CN" altLang="zh-CN" sz="2400" b="1" dirty="0" smtClean="0">
                <a:solidFill>
                  <a:srgbClr val="002060"/>
                </a:solidFill>
              </a:rPr>
              <a:t>所学校（中学、小学各一所）。学生因病缺课监测在当地教育、卫生行政部门的组织协调下，由各疾病预防控制中心组织辖区内中小学校具体实施。 </a:t>
            </a:r>
            <a:endParaRPr lang="en-US" altLang="zh-CN" sz="2400" b="1" dirty="0" smtClean="0">
              <a:solidFill>
                <a:srgbClr val="002060"/>
              </a:solidFill>
            </a:endParaRPr>
          </a:p>
          <a:p>
            <a:pPr>
              <a:buNone/>
            </a:pPr>
            <a:r>
              <a:rPr lang="en-US" altLang="zh-CN" sz="2400" b="1" dirty="0" smtClean="0">
                <a:solidFill>
                  <a:srgbClr val="002060"/>
                </a:solidFill>
              </a:rPr>
              <a:t>4.</a:t>
            </a:r>
            <a:r>
              <a:rPr lang="zh-CN" altLang="zh-CN" sz="2400" b="1" dirty="0" smtClean="0">
                <a:solidFill>
                  <a:srgbClr val="002060"/>
                </a:solidFill>
              </a:rPr>
              <a:t>监测时间：学生因病缺课监测实行每学期末统计上报一次的学期报告制。</a:t>
            </a:r>
          </a:p>
          <a:p>
            <a:pPr>
              <a:buNone/>
            </a:pPr>
            <a:r>
              <a:rPr lang="en-US" altLang="zh-CN" sz="2400" b="1" dirty="0" smtClean="0">
                <a:solidFill>
                  <a:srgbClr val="002060"/>
                </a:solidFill>
              </a:rPr>
              <a:t>5.</a:t>
            </a:r>
            <a:r>
              <a:rPr lang="zh-CN" altLang="zh-CN" sz="2400" b="1" dirty="0" smtClean="0">
                <a:solidFill>
                  <a:srgbClr val="002060"/>
                </a:solidFill>
              </a:rPr>
              <a:t>数据上报：学生因病缺课监测的报告方式为学生因病实际缺课的天数的总数。各地疾控中心于每学年结束后将此报表上报市疾控中心（学院所）。</a:t>
            </a:r>
          </a:p>
          <a:p>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a:buNone/>
            </a:pPr>
            <a:r>
              <a:rPr lang="zh-CN" altLang="en-US" sz="2400" b="1" dirty="0" smtClean="0">
                <a:solidFill>
                  <a:srgbClr val="002060"/>
                </a:solidFill>
              </a:rPr>
              <a:t>（二）</a:t>
            </a:r>
            <a:r>
              <a:rPr lang="zh-CN" altLang="zh-CN" sz="2400" b="1" dirty="0" smtClean="0">
                <a:solidFill>
                  <a:srgbClr val="002060"/>
                </a:solidFill>
              </a:rPr>
              <a:t>学生常见病督导</a:t>
            </a:r>
          </a:p>
          <a:p>
            <a:pPr>
              <a:buNone/>
            </a:pPr>
            <a:r>
              <a:rPr lang="zh-CN" altLang="en-US" sz="2400" b="1" dirty="0" smtClean="0">
                <a:solidFill>
                  <a:srgbClr val="002060"/>
                </a:solidFill>
              </a:rPr>
              <a:t>　</a:t>
            </a:r>
            <a:r>
              <a:rPr lang="en-US" altLang="zh-CN" sz="2400" b="1" dirty="0" smtClean="0">
                <a:solidFill>
                  <a:srgbClr val="002060"/>
                </a:solidFill>
              </a:rPr>
              <a:t>1</a:t>
            </a:r>
            <a:r>
              <a:rPr lang="zh-CN" altLang="zh-CN" sz="2400" b="1" dirty="0" smtClean="0">
                <a:solidFill>
                  <a:srgbClr val="002060"/>
                </a:solidFill>
              </a:rPr>
              <a:t>、督导内容：是否具有专职或兼职卫生技术人员、学生健康档案或学生常见病防治档案、把健康教育计划纳入教学计划、开展学生因病缺课监测及死亡情况、开展健康促进学校创建工作、落实学生常见病防治方案，开展学生常见病防治效果监测、学生健康状况监测、学生健康影响因素监测、学生健康相关行为监测。</a:t>
            </a:r>
          </a:p>
          <a:p>
            <a:pPr>
              <a:buNone/>
            </a:pPr>
            <a:r>
              <a:rPr lang="zh-CN" altLang="en-US" sz="2400" b="1" dirty="0" smtClean="0">
                <a:solidFill>
                  <a:srgbClr val="002060"/>
                </a:solidFill>
              </a:rPr>
              <a:t>　</a:t>
            </a:r>
            <a:r>
              <a:rPr lang="en-US" altLang="zh-CN" sz="2400" b="1" dirty="0" smtClean="0">
                <a:solidFill>
                  <a:srgbClr val="002060"/>
                </a:solidFill>
              </a:rPr>
              <a:t>2</a:t>
            </a:r>
            <a:r>
              <a:rPr lang="zh-CN" altLang="zh-CN" sz="2400" b="1" dirty="0" smtClean="0">
                <a:solidFill>
                  <a:srgbClr val="002060"/>
                </a:solidFill>
              </a:rPr>
              <a:t>、督导方法：采用现场核实，并记录学校卫生常见病督导情况表（详见：表一）。</a:t>
            </a:r>
            <a:endParaRPr lang="zh-CN" altLang="zh-CN" sz="2400" b="1" dirty="0">
              <a:solidFill>
                <a:srgbClr val="00206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buNone/>
            </a:pPr>
            <a:r>
              <a:rPr lang="en-US" altLang="zh-CN" sz="2400" b="1" dirty="0" smtClean="0">
                <a:solidFill>
                  <a:srgbClr val="002060"/>
                </a:solidFill>
              </a:rPr>
              <a:t>   3</a:t>
            </a:r>
            <a:r>
              <a:rPr lang="zh-CN" altLang="zh-CN" sz="2400" b="1" dirty="0" smtClean="0">
                <a:solidFill>
                  <a:srgbClr val="002060"/>
                </a:solidFill>
              </a:rPr>
              <a:t>、督导范围：全市</a:t>
            </a:r>
            <a:r>
              <a:rPr lang="en-US" altLang="zh-CN" sz="2400" b="1" dirty="0" smtClean="0">
                <a:solidFill>
                  <a:srgbClr val="002060"/>
                </a:solidFill>
              </a:rPr>
              <a:t>11</a:t>
            </a:r>
            <a:r>
              <a:rPr lang="zh-CN" altLang="zh-CN" sz="2400" b="1" dirty="0" smtClean="0">
                <a:solidFill>
                  <a:srgbClr val="002060"/>
                </a:solidFill>
              </a:rPr>
              <a:t>个区、市、县，每个地区督导</a:t>
            </a:r>
            <a:r>
              <a:rPr lang="en-US" altLang="zh-CN" sz="2400" b="1" dirty="0" smtClean="0">
                <a:solidFill>
                  <a:srgbClr val="002060"/>
                </a:solidFill>
              </a:rPr>
              <a:t>2</a:t>
            </a:r>
            <a:r>
              <a:rPr lang="zh-CN" altLang="zh-CN" sz="2400" b="1" dirty="0" smtClean="0">
                <a:solidFill>
                  <a:srgbClr val="002060"/>
                </a:solidFill>
              </a:rPr>
              <a:t>所学校（中学、小学各一所）在校所有学生。</a:t>
            </a:r>
          </a:p>
          <a:p>
            <a:pPr>
              <a:buNone/>
            </a:pPr>
            <a:r>
              <a:rPr lang="en-US" altLang="zh-CN" sz="2400" b="1" dirty="0" smtClean="0">
                <a:solidFill>
                  <a:srgbClr val="002060"/>
                </a:solidFill>
              </a:rPr>
              <a:t>   4</a:t>
            </a:r>
            <a:r>
              <a:rPr lang="zh-CN" altLang="zh-CN" sz="2400" b="1" dirty="0" smtClean="0">
                <a:solidFill>
                  <a:srgbClr val="002060"/>
                </a:solidFill>
              </a:rPr>
              <a:t>、督导时间：每年春秋季各一次。</a:t>
            </a:r>
          </a:p>
          <a:p>
            <a:pPr>
              <a:buNone/>
            </a:pPr>
            <a:r>
              <a:rPr lang="en-US" altLang="zh-CN" sz="2400" b="1" dirty="0" smtClean="0">
                <a:solidFill>
                  <a:srgbClr val="002060"/>
                </a:solidFill>
              </a:rPr>
              <a:t>   5</a:t>
            </a:r>
            <a:r>
              <a:rPr lang="zh-CN" altLang="zh-CN" sz="2400" b="1" dirty="0" smtClean="0">
                <a:solidFill>
                  <a:srgbClr val="002060"/>
                </a:solidFill>
              </a:rPr>
              <a:t>、数据上报：将学校卫生常见病督导情况表于每年</a:t>
            </a:r>
            <a:r>
              <a:rPr lang="en-US" altLang="zh-CN" sz="2400" b="1" dirty="0" smtClean="0">
                <a:solidFill>
                  <a:srgbClr val="002060"/>
                </a:solidFill>
              </a:rPr>
              <a:t>10</a:t>
            </a:r>
            <a:r>
              <a:rPr lang="zh-CN" altLang="zh-CN" sz="2400" b="1" dirty="0" smtClean="0">
                <a:solidFill>
                  <a:srgbClr val="002060"/>
                </a:solidFill>
              </a:rPr>
              <a:t>月</a:t>
            </a:r>
            <a:r>
              <a:rPr lang="en-US" altLang="zh-CN" sz="2400" b="1" dirty="0" smtClean="0">
                <a:solidFill>
                  <a:srgbClr val="002060"/>
                </a:solidFill>
              </a:rPr>
              <a:t>30</a:t>
            </a:r>
            <a:r>
              <a:rPr lang="zh-CN" altLang="zh-CN" sz="2400" b="1" dirty="0" smtClean="0">
                <a:solidFill>
                  <a:srgbClr val="002060"/>
                </a:solidFill>
              </a:rPr>
              <a:t>日前上报至乐山市疾病预防控制中心。</a:t>
            </a:r>
          </a:p>
          <a:p>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a:buNone/>
            </a:pPr>
            <a:r>
              <a:rPr lang="zh-CN" altLang="en-US" sz="2400" b="1" dirty="0" smtClean="0">
                <a:solidFill>
                  <a:srgbClr val="002060"/>
                </a:solidFill>
              </a:rPr>
              <a:t>（三）</a:t>
            </a:r>
            <a:r>
              <a:rPr lang="zh-CN" altLang="zh-CN" sz="2400" b="1" dirty="0" smtClean="0">
                <a:solidFill>
                  <a:srgbClr val="002060"/>
                </a:solidFill>
              </a:rPr>
              <a:t>学生健康体检监测</a:t>
            </a:r>
          </a:p>
          <a:p>
            <a:pPr>
              <a:buNone/>
            </a:pPr>
            <a:r>
              <a:rPr lang="zh-CN" altLang="en-US" sz="2400" b="1" dirty="0" smtClean="0">
                <a:solidFill>
                  <a:srgbClr val="002060"/>
                </a:solidFill>
              </a:rPr>
              <a:t>　</a:t>
            </a:r>
            <a:r>
              <a:rPr lang="en-US" altLang="zh-CN" sz="2400" b="1" dirty="0" smtClean="0">
                <a:solidFill>
                  <a:srgbClr val="002060"/>
                </a:solidFill>
              </a:rPr>
              <a:t>1.</a:t>
            </a:r>
            <a:r>
              <a:rPr lang="zh-CN" altLang="zh-CN" sz="2400" b="1" dirty="0" smtClean="0">
                <a:solidFill>
                  <a:srgbClr val="002060"/>
                </a:solidFill>
              </a:rPr>
              <a:t>监测内容：对学生视力不良与近视、龋齿、营养不良、超重与肥胖、高血压等学生常规体检内容。</a:t>
            </a:r>
          </a:p>
          <a:p>
            <a:pPr>
              <a:buNone/>
            </a:pPr>
            <a:r>
              <a:rPr lang="zh-CN" altLang="zh-CN" sz="2400" b="1" dirty="0" smtClean="0">
                <a:solidFill>
                  <a:srgbClr val="002060"/>
                </a:solidFill>
              </a:rPr>
              <a:t>　</a:t>
            </a:r>
            <a:r>
              <a:rPr lang="en-US" altLang="zh-CN" sz="2400" b="1" dirty="0" smtClean="0">
                <a:solidFill>
                  <a:srgbClr val="002060"/>
                </a:solidFill>
              </a:rPr>
              <a:t>2.</a:t>
            </a:r>
            <a:r>
              <a:rPr lang="zh-CN" altLang="zh-CN" sz="2400" b="1" dirty="0" smtClean="0">
                <a:solidFill>
                  <a:srgbClr val="002060"/>
                </a:solidFill>
              </a:rPr>
              <a:t>监测方法：指导各中、小学校组织学生到有相应资质的医疗机构进行健康体检，并对学生体检数据进行收集、汇总形成监测工作年报表（一式三份，一份上报本级教育局，一份上报市疾病预防控制中心，一份学校存档；详见：附表二）。各学校根据体检项目中的眼科、口腔科和形体指标、生理功能指标检查结果逐项进行分析评价。</a:t>
            </a:r>
            <a:r>
              <a:rPr lang="en-US" altLang="zh-CN" sz="2400" b="1" dirty="0" smtClean="0">
                <a:solidFill>
                  <a:srgbClr val="002060"/>
                </a:solidFill>
              </a:rPr>
              <a:t> </a:t>
            </a:r>
            <a:endParaRPr lang="zh-CN" altLang="zh-CN" sz="2400" b="1" dirty="0" smtClean="0">
              <a:solidFill>
                <a:srgbClr val="002060"/>
              </a:solidFill>
            </a:endParaRPr>
          </a:p>
          <a:p>
            <a:endParaRPr lang="zh-CN"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100</TotalTime>
  <Words>723</Words>
  <Application>Microsoft Office PowerPoint</Application>
  <PresentationFormat>全屏显示(4:3)</PresentationFormat>
  <Paragraphs>58</Paragraphs>
  <Slides>16</Slides>
  <Notes>0</Notes>
  <HiddenSlides>0</HiddenSlides>
  <MMClips>0</MMClips>
  <ScaleCrop>false</ScaleCrop>
  <HeadingPairs>
    <vt:vector size="4" baseType="variant">
      <vt:variant>
        <vt:lpstr>主题</vt:lpstr>
      </vt:variant>
      <vt:variant>
        <vt:i4>1</vt:i4>
      </vt:variant>
      <vt:variant>
        <vt:lpstr>幻灯片标题</vt:lpstr>
      </vt:variant>
      <vt:variant>
        <vt:i4>16</vt:i4>
      </vt:variant>
    </vt:vector>
  </HeadingPairs>
  <TitlesOfParts>
    <vt:vector size="17" baseType="lpstr">
      <vt:lpstr>流畅</vt:lpstr>
      <vt:lpstr>乐山市中小学校卫生监测与督导工作方案 </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乐山市中小学校卫生监测与督导工作方案 </dc:title>
  <dc:creator>tony</dc:creator>
  <cp:lastModifiedBy>NTKO</cp:lastModifiedBy>
  <cp:revision>17</cp:revision>
  <dcterms:created xsi:type="dcterms:W3CDTF">2015-12-15T01:54:09Z</dcterms:created>
  <dcterms:modified xsi:type="dcterms:W3CDTF">2015-12-16T03:16:04Z</dcterms:modified>
</cp:coreProperties>
</file>