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68" r:id="rId2"/>
    <p:sldId id="256" r:id="rId3"/>
    <p:sldId id="257" r:id="rId4"/>
    <p:sldId id="258" r:id="rId5"/>
    <p:sldId id="259" r:id="rId6"/>
    <p:sldId id="260" r:id="rId7"/>
    <p:sldId id="261" r:id="rId8"/>
    <p:sldId id="262" r:id="rId9"/>
    <p:sldId id="263" r:id="rId10"/>
    <p:sldId id="264" r:id="rId11"/>
    <p:sldId id="265" r:id="rId12"/>
    <p:sldId id="267" r:id="rId13"/>
    <p:sldId id="269" r:id="rId14"/>
    <p:sldId id="271" r:id="rId15"/>
    <p:sldId id="270" r:id="rId16"/>
    <p:sldId id="266"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5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B78BE0-949E-4A1B-BCC9-B71EBD0EA5CA}" type="datetimeFigureOut">
              <a:rPr lang="zh-CN" altLang="en-US" smtClean="0"/>
              <a:pPr/>
              <a:t>2015/12/17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50EE06-D8E7-4FF5-9DD4-7867C0375A20}"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B950EE06-D8E7-4FF5-9DD4-7867C0375A20}" type="slidenum">
              <a:rPr lang="zh-CN" altLang="en-US" smtClean="0"/>
              <a:pPr/>
              <a:t>11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1">
        <a:schemeClr val="bg1"/>
      </p:bgRef>
    </p:bg>
    <p:spTree>
      <p:nvGrpSpPr>
        <p:cNvPr id="1" name=""/>
        <p:cNvGrpSpPr/>
        <p:nvPr/>
      </p:nvGrpSpPr>
      <p:grpSpPr>
        <a:xfrm>
          <a:off x="0" y="0"/>
          <a:ext cx="0" cy="0"/>
          <a:chOff x="0" y="0"/>
          <a:chExt cx="0" cy="0"/>
        </a:xfrm>
      </p:grpSpPr>
      <p:sp>
        <p:nvSpPr>
          <p:cNvPr id="8" name="标题 7"/>
          <p:cNvSpPr>
            <a:spLocks noGrp="1"/>
          </p:cNvSpPr>
          <p:nvPr>
            <p:ph type="ctrTitle"/>
          </p:nvPr>
        </p:nvSpPr>
        <p:spPr>
          <a:xfrm>
            <a:off x="2286000" y="3124200"/>
            <a:ext cx="6172200" cy="1894362"/>
          </a:xfrm>
        </p:spPr>
        <p:txBody>
          <a:bodyPr/>
          <a:lstStyle>
            <a:lvl1pPr>
              <a:defRPr b="1"/>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bwMode="auto">
          <a:xfrm rot="5400000">
            <a:off x="7764621" y="1174097"/>
            <a:ext cx="2286000" cy="381000"/>
          </a:xfrm>
        </p:spPr>
        <p:txBody>
          <a:bodyPr/>
          <a:lstStyle/>
          <a:p>
            <a:fld id="{530820CF-B880-4189-942D-D702A7CBA730}" type="datetimeFigureOut">
              <a:rPr lang="zh-CN" altLang="en-US" smtClean="0"/>
              <a:pPr/>
              <a:t>2015/12/17</a:t>
            </a:fld>
            <a:endParaRPr lang="zh-CN" altLang="en-US"/>
          </a:p>
        </p:txBody>
      </p:sp>
      <p:sp>
        <p:nvSpPr>
          <p:cNvPr id="17" name="页脚占位符 16"/>
          <p:cNvSpPr>
            <a:spLocks noGrp="1"/>
          </p:cNvSpPr>
          <p:nvPr>
            <p:ph type="ftr" sz="quarter" idx="11"/>
          </p:nvPr>
        </p:nvSpPr>
        <p:spPr bwMode="auto">
          <a:xfrm rot="5400000">
            <a:off x="7077269" y="4181669"/>
            <a:ext cx="3657600" cy="384048"/>
          </a:xfrm>
        </p:spPr>
        <p:txBody>
          <a:bodyPr/>
          <a:lstStyle/>
          <a:p>
            <a:endParaRPr lang="zh-CN"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接连接符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接连接符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接连接符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椭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椭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椭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灯片编号占位符 28"/>
          <p:cNvSpPr>
            <a:spLocks noGrp="1"/>
          </p:cNvSpPr>
          <p:nvPr>
            <p:ph type="sldNum" sz="quarter" idx="12"/>
          </p:nvPr>
        </p:nvSpPr>
        <p:spPr bwMode="auto">
          <a:xfrm>
            <a:off x="1325544" y="4928702"/>
            <a:ext cx="609600" cy="517524"/>
          </a:xfrm>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2015/12/17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16764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2015/12/17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8" name="内容占位符 7"/>
          <p:cNvSpPr>
            <a:spLocks noGrp="1"/>
          </p:cNvSpPr>
          <p:nvPr>
            <p:ph sz="quarter" idx="1"/>
          </p:nvPr>
        </p:nvSpPr>
        <p:spPr>
          <a:xfrm>
            <a:off x="457200" y="1600200"/>
            <a:ext cx="7467600" cy="4873752"/>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4"/>
          </p:nvPr>
        </p:nvSpPr>
        <p:spPr/>
        <p:txBody>
          <a:bodyPr rtlCol="0"/>
          <a:lstStyle/>
          <a:p>
            <a:fld id="{530820CF-B880-4189-942D-D702A7CBA730}" type="datetimeFigureOut">
              <a:rPr lang="zh-CN" altLang="en-US" smtClean="0"/>
              <a:pPr/>
              <a:t>2015/12/17</a:t>
            </a:fld>
            <a:endParaRPr lang="zh-CN" altLang="en-US"/>
          </a:p>
        </p:txBody>
      </p:sp>
      <p:sp>
        <p:nvSpPr>
          <p:cNvPr id="9" name="灯片编号占位符 8"/>
          <p:cNvSpPr>
            <a:spLocks noGrp="1"/>
          </p:cNvSpPr>
          <p:nvPr>
            <p:ph type="sldNum" sz="quarter" idx="15"/>
          </p:nvPr>
        </p:nvSpPr>
        <p:spPr/>
        <p:txBody>
          <a:bodyPr rtlCol="0"/>
          <a:lstStyle/>
          <a:p>
            <a:fld id="{0C913308-F349-4B6D-A68A-DD1791B4A57B}" type="slidenum">
              <a:rPr lang="zh-CN" altLang="en-US" smtClean="0"/>
              <a:pPr/>
              <a:t>‹#›</a:t>
            </a:fld>
            <a:endParaRPr lang="zh-CN" altLang="en-US"/>
          </a:p>
        </p:txBody>
      </p:sp>
      <p:sp>
        <p:nvSpPr>
          <p:cNvPr id="10" name="页脚占位符 9"/>
          <p:cNvSpPr>
            <a:spLocks noGrp="1"/>
          </p:cNvSpPr>
          <p:nvPr>
            <p:ph type="ftr" sz="quarter" idx="16"/>
          </p:nvPr>
        </p:nvSpPr>
        <p:spPr/>
        <p:txBody>
          <a:bodyPr rtlCol="0"/>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286000" y="2895600"/>
            <a:ext cx="6172200" cy="2053590"/>
          </a:xfrm>
        </p:spPr>
        <p:txBody>
          <a:bodyPr/>
          <a:lstStyle>
            <a:lvl1pPr algn="l">
              <a:buNone/>
              <a:defRPr sz="3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bwMode="auto">
          <a:xfrm rot="5400000">
            <a:off x="7763256" y="1170432"/>
            <a:ext cx="2286000" cy="381000"/>
          </a:xfrm>
        </p:spPr>
        <p:txBody>
          <a:bodyPr/>
          <a:lstStyle/>
          <a:p>
            <a:fld id="{530820CF-B880-4189-942D-D702A7CBA730}" type="datetimeFigureOut">
              <a:rPr lang="zh-CN" altLang="en-US" smtClean="0"/>
              <a:pPr/>
              <a:t>2015/12/17</a:t>
            </a:fld>
            <a:endParaRPr lang="zh-CN" altLang="en-US"/>
          </a:p>
        </p:txBody>
      </p:sp>
      <p:sp>
        <p:nvSpPr>
          <p:cNvPr id="5" name="页脚占位符 4"/>
          <p:cNvSpPr>
            <a:spLocks noGrp="1"/>
          </p:cNvSpPr>
          <p:nvPr>
            <p:ph type="ftr" sz="quarter" idx="11"/>
          </p:nvPr>
        </p:nvSpPr>
        <p:spPr bwMode="auto">
          <a:xfrm rot="5400000">
            <a:off x="7077456" y="4178808"/>
            <a:ext cx="3657600" cy="384048"/>
          </a:xfrm>
        </p:spPr>
        <p:txBody>
          <a:bodyPr/>
          <a:lstStyle/>
          <a:p>
            <a:endParaRPr lang="zh-CN"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接连接符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接连接符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椭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椭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椭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接连接符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灯片编号占位符 5"/>
          <p:cNvSpPr>
            <a:spLocks noGrp="1"/>
          </p:cNvSpPr>
          <p:nvPr>
            <p:ph type="sldNum" sz="quarter" idx="12"/>
          </p:nvPr>
        </p:nvSpPr>
        <p:spPr bwMode="auto">
          <a:xfrm>
            <a:off x="1340616" y="4928702"/>
            <a:ext cx="609600" cy="517524"/>
          </a:xfrm>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2015/12/17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9" name="内容占位符 8"/>
          <p:cNvSpPr>
            <a:spLocks noGrp="1"/>
          </p:cNvSpPr>
          <p:nvPr>
            <p:ph sz="quarter" idx="1"/>
          </p:nvPr>
        </p:nvSpPr>
        <p:spPr>
          <a:xfrm>
            <a:off x="457200"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270248"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7543800" cy="1143000"/>
          </a:xfrm>
        </p:spPr>
        <p:txBody>
          <a:bodyPr anchor="b"/>
          <a:lstStyle>
            <a:lvl1pPr>
              <a:defRPr/>
            </a:lvl1pPr>
          </a:lstStyle>
          <a:p>
            <a:r>
              <a:rPr kumimoji="0" lang="zh-CN" altLang="en-US" smtClean="0"/>
              <a:t>单击此处编辑母版标题样式</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2015/12/17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1" name="内容占位符 10"/>
          <p:cNvSpPr>
            <a:spLocks noGrp="1"/>
          </p:cNvSpPr>
          <p:nvPr>
            <p:ph sz="quarter" idx="2"/>
          </p:nvPr>
        </p:nvSpPr>
        <p:spPr>
          <a:xfrm>
            <a:off x="457200"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371975"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2" name="文本占位符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
        <p:nvSpPr>
          <p:cNvPr id="14" name="文本占位符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6" name="日期占位符 5"/>
          <p:cNvSpPr>
            <a:spLocks noGrp="1"/>
          </p:cNvSpPr>
          <p:nvPr>
            <p:ph type="dt" sz="half" idx="10"/>
          </p:nvPr>
        </p:nvSpPr>
        <p:spPr/>
        <p:txBody>
          <a:bodyPr rtlCol="0"/>
          <a:lstStyle/>
          <a:p>
            <a:fld id="{530820CF-B880-4189-942D-D702A7CBA730}" type="datetimeFigureOut">
              <a:rPr lang="zh-CN" altLang="en-US" smtClean="0"/>
              <a:pPr/>
              <a:t>2015/12/17</a:t>
            </a:fld>
            <a:endParaRPr lang="zh-CN" altLang="en-US"/>
          </a:p>
        </p:txBody>
      </p:sp>
      <p:sp>
        <p:nvSpPr>
          <p:cNvPr id="7" name="灯片编号占位符 6"/>
          <p:cNvSpPr>
            <a:spLocks noGrp="1"/>
          </p:cNvSpPr>
          <p:nvPr>
            <p:ph type="sldNum" sz="quarter" idx="11"/>
          </p:nvPr>
        </p:nvSpPr>
        <p:spPr/>
        <p:txBody>
          <a:bodyPr rtlCol="0"/>
          <a:lstStyle/>
          <a:p>
            <a:fld id="{0C913308-F349-4B6D-A68A-DD1791B4A57B}" type="slidenum">
              <a:rPr lang="zh-CN" altLang="en-US" smtClean="0"/>
              <a:pPr/>
              <a:t>‹#›</a:t>
            </a:fld>
            <a:endParaRPr lang="zh-CN" altLang="en-US"/>
          </a:p>
        </p:txBody>
      </p:sp>
      <p:sp>
        <p:nvSpPr>
          <p:cNvPr id="8" name="页脚占位符 7"/>
          <p:cNvSpPr>
            <a:spLocks noGrp="1"/>
          </p:cNvSpPr>
          <p:nvPr>
            <p:ph type="ftr" sz="quarter" idx="12"/>
          </p:nvPr>
        </p:nvSpPr>
        <p:spPr/>
        <p:txBody>
          <a:bodyPr rtlCol="0"/>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2015/12/17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1">
        <a:schemeClr val="bg1"/>
      </p:bgRef>
    </p:bg>
    <p:spTree>
      <p:nvGrpSpPr>
        <p:cNvPr id="1" name=""/>
        <p:cNvGrpSpPr/>
        <p:nvPr/>
      </p:nvGrpSpPr>
      <p:grpSpPr>
        <a:xfrm>
          <a:off x="0" y="0"/>
          <a:ext cx="0" cy="0"/>
          <a:chOff x="0" y="0"/>
          <a:chExt cx="0" cy="0"/>
        </a:xfrm>
      </p:grpSpPr>
      <p:sp>
        <p:nvSpPr>
          <p:cNvPr id="10" name="直接连接符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标题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8" name="直接连接符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接连接符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接连接符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椭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内容占位符 17"/>
          <p:cNvSpPr>
            <a:spLocks noGrp="1"/>
          </p:cNvSpPr>
          <p:nvPr>
            <p:ph sz="quarter" idx="1"/>
          </p:nvPr>
        </p:nvSpPr>
        <p:spPr>
          <a:xfrm>
            <a:off x="304800" y="274320"/>
            <a:ext cx="5638800" cy="6327648"/>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4"/>
          </p:nvPr>
        </p:nvSpPr>
        <p:spPr/>
        <p:txBody>
          <a:bodyPr rtlCol="0"/>
          <a:lstStyle/>
          <a:p>
            <a:fld id="{530820CF-B880-4189-942D-D702A7CBA730}" type="datetimeFigureOut">
              <a:rPr lang="zh-CN" altLang="en-US" smtClean="0"/>
              <a:pPr/>
              <a:t>2015/12/17</a:t>
            </a:fld>
            <a:endParaRPr lang="zh-CN" altLang="en-US"/>
          </a:p>
        </p:txBody>
      </p:sp>
      <p:sp>
        <p:nvSpPr>
          <p:cNvPr id="22" name="灯片编号占位符 21"/>
          <p:cNvSpPr>
            <a:spLocks noGrp="1"/>
          </p:cNvSpPr>
          <p:nvPr>
            <p:ph type="sldNum" sz="quarter" idx="15"/>
          </p:nvPr>
        </p:nvSpPr>
        <p:spPr/>
        <p:txBody>
          <a:bodyPr rtlCol="0"/>
          <a:lstStyle/>
          <a:p>
            <a:fld id="{0C913308-F349-4B6D-A68A-DD1791B4A57B}" type="slidenum">
              <a:rPr lang="zh-CN" altLang="en-US" smtClean="0"/>
              <a:pPr/>
              <a:t>‹#›</a:t>
            </a:fld>
            <a:endParaRPr lang="zh-CN" altLang="en-US"/>
          </a:p>
        </p:txBody>
      </p:sp>
      <p:sp>
        <p:nvSpPr>
          <p:cNvPr id="23" name="页脚占位符 22"/>
          <p:cNvSpPr>
            <a:spLocks noGrp="1"/>
          </p:cNvSpPr>
          <p:nvPr>
            <p:ph type="ftr" sz="quarter" idx="16"/>
          </p:nvPr>
        </p:nvSpPr>
        <p:spPr/>
        <p:txBody>
          <a:bodyPr rtlCol="0"/>
          <a:lstStyle/>
          <a:p>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直接连接符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椭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标题 1"/>
          <p:cNvSpPr>
            <a:spLocks noGrp="1"/>
          </p:cNvSpPr>
          <p:nvPr>
            <p:ph type="title"/>
          </p:nvPr>
        </p:nvSpPr>
        <p:spPr>
          <a:xfrm rot="5400000">
            <a:off x="3350133" y="3200400"/>
            <a:ext cx="6309360" cy="457200"/>
          </a:xfrm>
        </p:spPr>
        <p:txBody>
          <a:bodyPr anchor="b"/>
          <a:lstStyle>
            <a:lvl1pPr algn="l">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CN" altLang="en-US" smtClean="0"/>
              <a:t>单击图标添加图片</a:t>
            </a:r>
            <a:endParaRPr kumimoji="0" lang="en-US" dirty="0"/>
          </a:p>
        </p:txBody>
      </p:sp>
      <p:sp>
        <p:nvSpPr>
          <p:cNvPr id="4" name="文本占位符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10" name="直接连接符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接连接符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接连接符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接连接符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占位符 16"/>
          <p:cNvSpPr>
            <a:spLocks noGrp="1"/>
          </p:cNvSpPr>
          <p:nvPr>
            <p:ph type="dt" sz="half" idx="10"/>
          </p:nvPr>
        </p:nvSpPr>
        <p:spPr/>
        <p:txBody>
          <a:bodyPr rtlCol="0"/>
          <a:lstStyle/>
          <a:p>
            <a:fld id="{530820CF-B880-4189-942D-D702A7CBA730}" type="datetimeFigureOut">
              <a:rPr lang="zh-CN" altLang="en-US" smtClean="0"/>
              <a:pPr/>
              <a:t>2015/12/17</a:t>
            </a:fld>
            <a:endParaRPr lang="zh-CN" altLang="en-US"/>
          </a:p>
        </p:txBody>
      </p:sp>
      <p:sp>
        <p:nvSpPr>
          <p:cNvPr id="18" name="灯片编号占位符 17"/>
          <p:cNvSpPr>
            <a:spLocks noGrp="1"/>
          </p:cNvSpPr>
          <p:nvPr>
            <p:ph type="sldNum" sz="quarter" idx="11"/>
          </p:nvPr>
        </p:nvSpPr>
        <p:spPr/>
        <p:txBody>
          <a:bodyPr rtlCol="0"/>
          <a:lstStyle/>
          <a:p>
            <a:fld id="{0C913308-F349-4B6D-A68A-DD1791B4A57B}" type="slidenum">
              <a:rPr lang="zh-CN" altLang="en-US" smtClean="0"/>
              <a:pPr/>
              <a:t>‹#›</a:t>
            </a:fld>
            <a:endParaRPr lang="zh-CN" altLang="en-US"/>
          </a:p>
        </p:txBody>
      </p:sp>
      <p:sp>
        <p:nvSpPr>
          <p:cNvPr id="21" name="页脚占位符 20"/>
          <p:cNvSpPr>
            <a:spLocks noGrp="1"/>
          </p:cNvSpPr>
          <p:nvPr>
            <p:ph type="ftr" sz="quarter" idx="12"/>
          </p:nvPr>
        </p:nvSpPr>
        <p:spPr/>
        <p:txBody>
          <a:bodyPr rtlCol="0"/>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接连接符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标题占位符 21"/>
          <p:cNvSpPr>
            <a:spLocks noGrp="1"/>
          </p:cNvSpPr>
          <p:nvPr>
            <p:ph type="title"/>
          </p:nvPr>
        </p:nvSpPr>
        <p:spPr>
          <a:xfrm>
            <a:off x="457200" y="274638"/>
            <a:ext cx="7467600" cy="1143000"/>
          </a:xfrm>
          <a:prstGeom prst="rect">
            <a:avLst/>
          </a:prstGeom>
        </p:spPr>
        <p:txBody>
          <a:bodyPr vert="horz" anchor="b">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30820CF-B880-4189-942D-D702A7CBA730}" type="datetimeFigureOut">
              <a:rPr lang="zh-CN" altLang="en-US" smtClean="0"/>
              <a:pPr/>
              <a:t>2015/12/17</a:t>
            </a:fld>
            <a:endParaRPr lang="zh-CN" altLang="en-US"/>
          </a:p>
        </p:txBody>
      </p:sp>
      <p:sp>
        <p:nvSpPr>
          <p:cNvPr id="3" name="页脚占位符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CN" altLang="en-US"/>
          </a:p>
        </p:txBody>
      </p:sp>
      <p:sp>
        <p:nvSpPr>
          <p:cNvPr id="7" name="直接连接符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接连接符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椭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灯片编号占位符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000232" y="1214422"/>
            <a:ext cx="6743720" cy="3000396"/>
          </a:xfrm>
        </p:spPr>
        <p:txBody>
          <a:bodyPr>
            <a:noAutofit/>
          </a:bodyPr>
          <a:lstStyle/>
          <a:p>
            <a:r>
              <a:rPr lang="en-US" sz="4400" dirty="0" smtClean="0"/>
              <a:t>2015</a:t>
            </a:r>
            <a:r>
              <a:rPr lang="zh-CN" altLang="en-US" sz="4400" dirty="0" smtClean="0"/>
              <a:t>年乐山市学校卫生能力建设人员培训班</a:t>
            </a:r>
            <a:endParaRPr lang="zh-CN" altLang="en-US" sz="4400" dirty="0"/>
          </a:p>
        </p:txBody>
      </p:sp>
      <p:sp>
        <p:nvSpPr>
          <p:cNvPr id="3" name="副标题 2"/>
          <p:cNvSpPr>
            <a:spLocks noGrp="1"/>
          </p:cNvSpPr>
          <p:nvPr>
            <p:ph type="subTitle" idx="1"/>
          </p:nvPr>
        </p:nvSpPr>
        <p:spPr/>
        <p:txBody>
          <a:bodyPr>
            <a:normAutofit/>
          </a:bodyPr>
          <a:lstStyle/>
          <a:p>
            <a:pPr algn="r"/>
            <a:r>
              <a:rPr lang="en-US" altLang="zh-CN" sz="2800" dirty="0" smtClean="0"/>
              <a:t>2015</a:t>
            </a:r>
            <a:r>
              <a:rPr lang="zh-CN" altLang="en-US" sz="2800" dirty="0" smtClean="0"/>
              <a:t>年</a:t>
            </a:r>
            <a:r>
              <a:rPr lang="en-US" altLang="zh-CN" sz="2800" dirty="0" smtClean="0"/>
              <a:t>12</a:t>
            </a:r>
            <a:r>
              <a:rPr lang="zh-CN" altLang="en-US" sz="2800" dirty="0" smtClean="0"/>
              <a:t>月</a:t>
            </a:r>
            <a:r>
              <a:rPr lang="en-US" altLang="zh-CN" sz="2800" dirty="0" smtClean="0"/>
              <a:t>18</a:t>
            </a:r>
            <a:r>
              <a:rPr lang="zh-CN" altLang="en-US" sz="2800" dirty="0" smtClean="0"/>
              <a:t>日</a:t>
            </a:r>
            <a:endParaRPr lang="zh-CN" alt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dirty="0" smtClean="0"/>
              <a:t>质量控制</a:t>
            </a:r>
            <a:endParaRPr lang="zh-CN" altLang="en-US" sz="3200" dirty="0"/>
          </a:p>
        </p:txBody>
      </p:sp>
      <p:sp>
        <p:nvSpPr>
          <p:cNvPr id="3" name="内容占位符 2"/>
          <p:cNvSpPr>
            <a:spLocks noGrp="1"/>
          </p:cNvSpPr>
          <p:nvPr>
            <p:ph sz="quarter" idx="1"/>
          </p:nvPr>
        </p:nvSpPr>
        <p:spPr/>
        <p:txBody>
          <a:bodyPr>
            <a:normAutofit/>
          </a:bodyPr>
          <a:lstStyle/>
          <a:p>
            <a:pPr>
              <a:lnSpc>
                <a:spcPts val="4000"/>
              </a:lnSpc>
              <a:buNone/>
            </a:pPr>
            <a:r>
              <a:rPr lang="en-US" altLang="zh-CN" sz="2800" dirty="0" smtClean="0"/>
              <a:t>1</a:t>
            </a:r>
            <a:r>
              <a:rPr lang="zh-CN" altLang="zh-CN" sz="2800" dirty="0" smtClean="0"/>
              <a:t>、仪器设备和人员</a:t>
            </a:r>
            <a:r>
              <a:rPr lang="zh-CN" altLang="en-US" sz="2800" dirty="0" smtClean="0"/>
              <a:t>：检定</a:t>
            </a:r>
            <a:endParaRPr lang="en-US" altLang="zh-CN" sz="2800" dirty="0" smtClean="0"/>
          </a:p>
          <a:p>
            <a:pPr>
              <a:lnSpc>
                <a:spcPts val="4000"/>
              </a:lnSpc>
              <a:buNone/>
            </a:pPr>
            <a:r>
              <a:rPr lang="en-US" altLang="zh-CN" sz="2800" dirty="0" smtClean="0"/>
              <a:t>                                   </a:t>
            </a:r>
            <a:r>
              <a:rPr lang="zh-CN" altLang="en-US" sz="2800" dirty="0" smtClean="0"/>
              <a:t>培训</a:t>
            </a:r>
            <a:endParaRPr lang="en-US" altLang="zh-CN" sz="2800" dirty="0" smtClean="0"/>
          </a:p>
          <a:p>
            <a:pPr>
              <a:buNone/>
            </a:pPr>
            <a:endParaRPr lang="en-US" altLang="zh-CN" sz="2800" dirty="0" smtClean="0"/>
          </a:p>
          <a:p>
            <a:pPr>
              <a:lnSpc>
                <a:spcPts val="4000"/>
              </a:lnSpc>
              <a:buNone/>
            </a:pPr>
            <a:r>
              <a:rPr lang="en-US" altLang="zh-CN" sz="2800" dirty="0" smtClean="0"/>
              <a:t>2</a:t>
            </a:r>
            <a:r>
              <a:rPr lang="zh-CN" altLang="zh-CN" sz="2800" dirty="0" smtClean="0"/>
              <a:t>、监测数据质量控制</a:t>
            </a:r>
            <a:r>
              <a:rPr lang="zh-CN" altLang="en-US" sz="2800" dirty="0" smtClean="0"/>
              <a:t>：现场原始记录填写</a:t>
            </a:r>
            <a:endParaRPr lang="en-US" altLang="zh-CN" sz="2800" dirty="0" smtClean="0"/>
          </a:p>
          <a:p>
            <a:pPr>
              <a:lnSpc>
                <a:spcPts val="4000"/>
              </a:lnSpc>
              <a:buNone/>
            </a:pPr>
            <a:r>
              <a:rPr lang="en-US" altLang="zh-CN" sz="2800" dirty="0" smtClean="0"/>
              <a:t>                                       </a:t>
            </a:r>
            <a:endParaRPr lang="zh-CN" alt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1011222"/>
          </a:xfrm>
        </p:spPr>
        <p:txBody>
          <a:bodyPr>
            <a:normAutofit/>
          </a:bodyPr>
          <a:lstStyle/>
          <a:p>
            <a:r>
              <a:rPr lang="zh-CN" altLang="en-US" sz="3200" dirty="0" smtClean="0"/>
              <a:t>时间要求</a:t>
            </a:r>
            <a:endParaRPr lang="zh-CN" altLang="en-US" sz="3200" dirty="0"/>
          </a:p>
        </p:txBody>
      </p:sp>
      <p:sp>
        <p:nvSpPr>
          <p:cNvPr id="3" name="内容占位符 2"/>
          <p:cNvSpPr>
            <a:spLocks noGrp="1"/>
          </p:cNvSpPr>
          <p:nvPr>
            <p:ph sz="quarter" idx="1"/>
          </p:nvPr>
        </p:nvSpPr>
        <p:spPr>
          <a:xfrm>
            <a:off x="457200" y="1428736"/>
            <a:ext cx="7467600" cy="5045216"/>
          </a:xfrm>
        </p:spPr>
        <p:txBody>
          <a:bodyPr/>
          <a:lstStyle/>
          <a:p>
            <a:pPr>
              <a:lnSpc>
                <a:spcPts val="3500"/>
              </a:lnSpc>
              <a:buNone/>
            </a:pPr>
            <a:r>
              <a:rPr lang="en-US" altLang="zh-CN" dirty="0" smtClean="0"/>
              <a:t>1</a:t>
            </a:r>
            <a:r>
              <a:rPr lang="zh-CN" altLang="en-US" dirty="0" smtClean="0"/>
              <a:t>、</a:t>
            </a:r>
            <a:r>
              <a:rPr lang="en-US" altLang="zh-CN" dirty="0" smtClean="0"/>
              <a:t>7-8</a:t>
            </a:r>
            <a:r>
              <a:rPr lang="zh-CN" altLang="en-US" dirty="0" smtClean="0"/>
              <a:t>月</a:t>
            </a:r>
            <a:r>
              <a:rPr lang="zh-CN" altLang="zh-CN" dirty="0" smtClean="0"/>
              <a:t>开展监测工作业务培训。</a:t>
            </a:r>
          </a:p>
          <a:p>
            <a:pPr>
              <a:lnSpc>
                <a:spcPts val="3500"/>
              </a:lnSpc>
              <a:buNone/>
            </a:pPr>
            <a:r>
              <a:rPr lang="en-US" altLang="zh-CN" dirty="0" smtClean="0"/>
              <a:t>2</a:t>
            </a:r>
            <a:r>
              <a:rPr lang="zh-CN" altLang="en-US" dirty="0" smtClean="0"/>
              <a:t>、</a:t>
            </a:r>
            <a:r>
              <a:rPr lang="en-US" altLang="zh-CN" dirty="0" smtClean="0"/>
              <a:t>9</a:t>
            </a:r>
            <a:r>
              <a:rPr lang="zh-CN" altLang="zh-CN" dirty="0" smtClean="0"/>
              <a:t>月</a:t>
            </a:r>
            <a:r>
              <a:rPr lang="en-US" altLang="zh-CN" dirty="0" smtClean="0"/>
              <a:t>-11</a:t>
            </a:r>
            <a:r>
              <a:rPr lang="zh-CN" altLang="zh-CN" dirty="0" smtClean="0"/>
              <a:t>月，按学年进行学生常见病及体质监测，尽量与每年学生健康体检相结合。</a:t>
            </a:r>
          </a:p>
          <a:p>
            <a:pPr>
              <a:lnSpc>
                <a:spcPts val="3500"/>
              </a:lnSpc>
              <a:buNone/>
            </a:pPr>
            <a:r>
              <a:rPr lang="en-US" altLang="zh-CN" dirty="0" smtClean="0"/>
              <a:t>3</a:t>
            </a:r>
            <a:r>
              <a:rPr lang="zh-CN" altLang="en-US" dirty="0" smtClean="0"/>
              <a:t>、</a:t>
            </a:r>
            <a:r>
              <a:rPr lang="en-US" altLang="zh-CN" dirty="0" smtClean="0"/>
              <a:t>11</a:t>
            </a:r>
            <a:r>
              <a:rPr lang="zh-CN" altLang="zh-CN" dirty="0" smtClean="0"/>
              <a:t>月，</a:t>
            </a:r>
            <a:r>
              <a:rPr lang="zh-CN" altLang="en-US" dirty="0" smtClean="0"/>
              <a:t>市</a:t>
            </a:r>
            <a:r>
              <a:rPr lang="zh-CN" altLang="zh-CN" dirty="0" smtClean="0"/>
              <a:t>疾病预防控制中心对监测地区</a:t>
            </a:r>
            <a:r>
              <a:rPr lang="zh-CN" altLang="en-US" dirty="0" smtClean="0"/>
              <a:t>所有上报表格及总结</a:t>
            </a:r>
            <a:r>
              <a:rPr lang="zh-CN" altLang="zh-CN" dirty="0" smtClean="0"/>
              <a:t>进行</a:t>
            </a:r>
            <a:r>
              <a:rPr lang="zh-CN" altLang="en-US" dirty="0" smtClean="0"/>
              <a:t>收集、汇总、评价等工作。</a:t>
            </a:r>
            <a:endParaRPr lang="zh-CN" altLang="zh-CN" dirty="0" smtClean="0"/>
          </a:p>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868346"/>
          </a:xfrm>
        </p:spPr>
        <p:txBody>
          <a:bodyPr/>
          <a:lstStyle/>
          <a:p>
            <a:r>
              <a:rPr lang="zh-CN" altLang="en-US" dirty="0" smtClean="0"/>
              <a:t>注意事项</a:t>
            </a:r>
            <a:endParaRPr lang="zh-CN" altLang="en-US" dirty="0"/>
          </a:p>
        </p:txBody>
      </p:sp>
      <p:sp>
        <p:nvSpPr>
          <p:cNvPr id="3" name="内容占位符 2"/>
          <p:cNvSpPr>
            <a:spLocks noGrp="1"/>
          </p:cNvSpPr>
          <p:nvPr>
            <p:ph sz="quarter" idx="1"/>
          </p:nvPr>
        </p:nvSpPr>
        <p:spPr>
          <a:xfrm>
            <a:off x="500034" y="1357298"/>
            <a:ext cx="7572428" cy="5116654"/>
          </a:xfrm>
        </p:spPr>
        <p:txBody>
          <a:bodyPr/>
          <a:lstStyle/>
          <a:p>
            <a:pPr>
              <a:lnSpc>
                <a:spcPts val="3600"/>
              </a:lnSpc>
            </a:pPr>
            <a:r>
              <a:rPr lang="en-US" altLang="zh-CN" dirty="0" smtClean="0"/>
              <a:t>1</a:t>
            </a:r>
            <a:r>
              <a:rPr lang="zh-CN" altLang="en-US" dirty="0" smtClean="0"/>
              <a:t>、按照市疾控中心下发的</a:t>
            </a:r>
            <a:r>
              <a:rPr lang="en-US" altLang="zh-CN" dirty="0" smtClean="0"/>
              <a:t>《</a:t>
            </a:r>
            <a:r>
              <a:rPr lang="zh-CN" altLang="en-US" dirty="0" smtClean="0"/>
              <a:t>方案</a:t>
            </a:r>
            <a:r>
              <a:rPr lang="en-US" altLang="zh-CN" dirty="0" smtClean="0"/>
              <a:t>》</a:t>
            </a:r>
            <a:r>
              <a:rPr lang="zh-CN" altLang="en-US" dirty="0" smtClean="0"/>
              <a:t>要求准确填报各监督监测数 据，所有数据先做好逻辑纠错等质控措施再上报。</a:t>
            </a:r>
            <a:endParaRPr lang="en-US" altLang="zh-CN" dirty="0" smtClean="0"/>
          </a:p>
          <a:p>
            <a:pPr>
              <a:lnSpc>
                <a:spcPts val="3600"/>
              </a:lnSpc>
            </a:pPr>
            <a:r>
              <a:rPr lang="en-US" altLang="zh-CN" dirty="0" smtClean="0"/>
              <a:t>2</a:t>
            </a:r>
            <a:r>
              <a:rPr lang="zh-CN" altLang="en-US" dirty="0" smtClean="0"/>
              <a:t>、正确掌握现场监测方法，原始记录的填写要认真严谨。（背景噪声大于测量噪声；</a:t>
            </a:r>
            <a:r>
              <a:rPr lang="en-US" altLang="zh-CN" dirty="0" smtClean="0"/>
              <a:t>CO</a:t>
            </a:r>
            <a:r>
              <a:rPr lang="en-US" altLang="zh-CN" baseline="-25000" dirty="0" smtClean="0"/>
              <a:t>2</a:t>
            </a:r>
            <a:r>
              <a:rPr lang="zh-CN" altLang="en-US" dirty="0" smtClean="0"/>
              <a:t>浓度低于</a:t>
            </a:r>
            <a:r>
              <a:rPr lang="en-US" altLang="zh-CN" dirty="0" smtClean="0"/>
              <a:t>387PPM</a:t>
            </a:r>
            <a:r>
              <a:rPr lang="zh-CN" altLang="en-US" dirty="0" smtClean="0"/>
              <a:t>）</a:t>
            </a:r>
            <a:endParaRPr lang="en-US" altLang="zh-CN" dirty="0" smtClean="0"/>
          </a:p>
          <a:p>
            <a:pPr>
              <a:lnSpc>
                <a:spcPts val="3600"/>
              </a:lnSpc>
            </a:pPr>
            <a:r>
              <a:rPr lang="en-US" altLang="zh-CN" dirty="0" smtClean="0"/>
              <a:t>3</a:t>
            </a:r>
            <a:r>
              <a:rPr lang="zh-CN" altLang="en-US" dirty="0" smtClean="0"/>
              <a:t>、填写表格时注意单位</a:t>
            </a:r>
            <a:endParaRPr lang="en-US" altLang="zh-CN" dirty="0" smtClean="0"/>
          </a:p>
          <a:p>
            <a:pPr>
              <a:lnSpc>
                <a:spcPts val="3600"/>
              </a:lnSpc>
            </a:pPr>
            <a:r>
              <a:rPr lang="en-US" altLang="zh-CN" dirty="0" smtClean="0"/>
              <a:t>4</a:t>
            </a:r>
            <a:r>
              <a:rPr lang="zh-CN" altLang="en-US" dirty="0" smtClean="0"/>
              <a:t>、所有监测数据全部上报，不要随意剔除和更改，保留原始数据。（上报的数据与总结不一致）</a:t>
            </a:r>
            <a:endParaRPr lang="en-US" altLang="zh-CN" dirty="0" smtClean="0"/>
          </a:p>
          <a:p>
            <a:pPr>
              <a:lnSpc>
                <a:spcPts val="3600"/>
              </a:lnSpc>
            </a:pPr>
            <a:r>
              <a:rPr lang="en-US" altLang="zh-CN" dirty="0" smtClean="0"/>
              <a:t>5</a:t>
            </a:r>
            <a:r>
              <a:rPr lang="zh-CN" altLang="en-US" dirty="0" smtClean="0"/>
              <a:t>、可适当增大样本量避免数据清理后样本量不足。</a:t>
            </a: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sz="quarter" idx="1"/>
          </p:nvPr>
        </p:nvSpPr>
        <p:spPr/>
        <p:txBody>
          <a:bodyPr>
            <a:normAutofit/>
          </a:bodyPr>
          <a:lstStyle/>
          <a:p>
            <a:pPr>
              <a:buNone/>
            </a:pPr>
            <a:r>
              <a:rPr lang="en-US" altLang="zh-CN" sz="3200" b="1" dirty="0" smtClean="0"/>
              <a:t> 2015</a:t>
            </a:r>
            <a:r>
              <a:rPr lang="zh-CN" altLang="en-US" sz="3200" b="1" dirty="0" smtClean="0"/>
              <a:t>年开展学校卫生监测工作介绍</a:t>
            </a:r>
            <a:endParaRPr lang="en-US" altLang="zh-CN" sz="3200" b="1" dirty="0" smtClean="0"/>
          </a:p>
          <a:p>
            <a:pPr>
              <a:buNone/>
            </a:pPr>
            <a:r>
              <a:rPr lang="zh-CN" altLang="en-US" dirty="0" smtClean="0"/>
              <a:t>   　   </a:t>
            </a:r>
            <a:r>
              <a:rPr lang="zh-CN" altLang="zh-CN" dirty="0" smtClean="0"/>
              <a:t>根据《四川省疾病预防控制中心关于开展</a:t>
            </a:r>
            <a:r>
              <a:rPr lang="en-US" altLang="zh-CN" dirty="0" smtClean="0"/>
              <a:t>2015</a:t>
            </a:r>
            <a:r>
              <a:rPr lang="zh-CN" altLang="zh-CN" dirty="0" smtClean="0"/>
              <a:t>年全省学校中小学生常见病和教学与生活环境卫生监测工作的通知》（川疾发【</a:t>
            </a:r>
            <a:r>
              <a:rPr lang="en-US" altLang="zh-CN" dirty="0" smtClean="0"/>
              <a:t>2015</a:t>
            </a:r>
            <a:r>
              <a:rPr lang="zh-CN" altLang="zh-CN" dirty="0" smtClean="0"/>
              <a:t>】</a:t>
            </a:r>
            <a:r>
              <a:rPr lang="en-US" altLang="zh-CN" dirty="0" smtClean="0"/>
              <a:t>37</a:t>
            </a:r>
            <a:r>
              <a:rPr lang="zh-CN" altLang="zh-CN" dirty="0" smtClean="0"/>
              <a:t>号）文件要求，我中心年初制定了</a:t>
            </a:r>
            <a:r>
              <a:rPr lang="en-US" altLang="zh-CN" dirty="0" smtClean="0"/>
              <a:t>2015</a:t>
            </a:r>
            <a:r>
              <a:rPr lang="zh-CN" altLang="zh-CN" dirty="0" smtClean="0"/>
              <a:t>年中小学生常见病与教学环境监测工作计划（乐市疾控【</a:t>
            </a:r>
            <a:r>
              <a:rPr lang="en-US" altLang="zh-CN" dirty="0" smtClean="0"/>
              <a:t>2015</a:t>
            </a:r>
            <a:r>
              <a:rPr lang="zh-CN" altLang="zh-CN" dirty="0" smtClean="0"/>
              <a:t>】</a:t>
            </a:r>
            <a:r>
              <a:rPr lang="en-US" altLang="zh-CN" dirty="0" smtClean="0"/>
              <a:t>071</a:t>
            </a:r>
            <a:r>
              <a:rPr lang="zh-CN" altLang="zh-CN" dirty="0" smtClean="0"/>
              <a:t>号），以点带面于</a:t>
            </a:r>
            <a:r>
              <a:rPr lang="en-US" altLang="zh-CN" dirty="0" smtClean="0"/>
              <a:t>2015</a:t>
            </a:r>
            <a:r>
              <a:rPr lang="zh-CN" altLang="zh-CN" dirty="0" smtClean="0"/>
              <a:t>年</a:t>
            </a:r>
            <a:r>
              <a:rPr lang="en-US" altLang="zh-CN" dirty="0" smtClean="0"/>
              <a:t>9-11</a:t>
            </a:r>
            <a:r>
              <a:rPr lang="zh-CN" altLang="zh-CN" dirty="0" smtClean="0"/>
              <a:t>月在我市的犍为、沙湾两区县共计八所中、小学校开展了</a:t>
            </a:r>
            <a:r>
              <a:rPr lang="en-US" altLang="zh-CN" dirty="0" smtClean="0"/>
              <a:t>2015</a:t>
            </a:r>
            <a:r>
              <a:rPr lang="zh-CN" altLang="zh-CN" dirty="0" smtClean="0"/>
              <a:t>年中小学生常见病和教学与生活环境监测工作</a:t>
            </a:r>
            <a:r>
              <a:rPr lang="zh-CN" altLang="en-US" dirty="0" smtClean="0"/>
              <a:t>。</a:t>
            </a:r>
            <a:endParaRPr lang="en-US" altLang="zh-CN" dirty="0" smtClean="0"/>
          </a:p>
          <a:p>
            <a:pPr>
              <a:buNone/>
            </a:pPr>
            <a:r>
              <a:rPr lang="zh-CN" altLang="en-US" dirty="0" smtClean="0"/>
              <a:t>　</a:t>
            </a:r>
            <a:endParaRPr lang="en-US" altLang="zh-CN" b="1" dirty="0" smtClean="0"/>
          </a:p>
          <a:p>
            <a:endParaRPr lang="zh-CN" altLang="zh-CN" b="1" dirty="0" smtClean="0"/>
          </a:p>
          <a:p>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sz="quarter" idx="1"/>
          </p:nvPr>
        </p:nvSpPr>
        <p:spPr/>
        <p:txBody>
          <a:bodyPr>
            <a:normAutofit fontScale="92500"/>
          </a:bodyPr>
          <a:lstStyle/>
          <a:p>
            <a:pPr>
              <a:buNone/>
            </a:pPr>
            <a:r>
              <a:rPr lang="zh-CN" altLang="en-US" dirty="0" smtClean="0"/>
              <a:t>（一）</a:t>
            </a:r>
            <a:r>
              <a:rPr lang="zh-CN" altLang="zh-CN" b="1" dirty="0" smtClean="0"/>
              <a:t>监测结果</a:t>
            </a:r>
            <a:endParaRPr lang="zh-CN" altLang="zh-CN" dirty="0" smtClean="0"/>
          </a:p>
          <a:p>
            <a:pPr>
              <a:buNone/>
            </a:pPr>
            <a:r>
              <a:rPr lang="zh-CN" altLang="en-US" dirty="0" smtClean="0"/>
              <a:t>　</a:t>
            </a:r>
            <a:r>
              <a:rPr lang="en-US" altLang="zh-CN" dirty="0" smtClean="0"/>
              <a:t>1</a:t>
            </a:r>
            <a:r>
              <a:rPr lang="zh-CN" altLang="zh-CN" dirty="0" smtClean="0"/>
              <a:t>、学生</a:t>
            </a:r>
            <a:r>
              <a:rPr lang="zh-CN" altLang="en-US" dirty="0" smtClean="0"/>
              <a:t>常见病检出情况</a:t>
            </a:r>
            <a:r>
              <a:rPr lang="zh-CN" altLang="zh-CN" dirty="0" smtClean="0"/>
              <a:t>：</a:t>
            </a:r>
            <a:endParaRPr lang="en-US" altLang="zh-CN" dirty="0" smtClean="0"/>
          </a:p>
          <a:p>
            <a:pPr>
              <a:buNone/>
            </a:pPr>
            <a:r>
              <a:rPr lang="zh-CN" altLang="en-US" dirty="0" smtClean="0"/>
              <a:t>　　　</a:t>
            </a:r>
            <a:r>
              <a:rPr lang="zh-CN" altLang="zh-CN" dirty="0" smtClean="0"/>
              <a:t>视力不良检出率</a:t>
            </a:r>
            <a:r>
              <a:rPr lang="en-US" altLang="zh-CN" dirty="0" smtClean="0"/>
              <a:t>37.25</a:t>
            </a:r>
            <a:r>
              <a:rPr lang="en-US" altLang="zh-CN" dirty="0" smtClean="0"/>
              <a:t>%</a:t>
            </a:r>
            <a:r>
              <a:rPr lang="zh-CN" altLang="en-US" dirty="0" smtClean="0"/>
              <a:t>、</a:t>
            </a:r>
            <a:r>
              <a:rPr lang="zh-CN" altLang="zh-CN" dirty="0" smtClean="0"/>
              <a:t>贫血</a:t>
            </a:r>
            <a:r>
              <a:rPr lang="zh-CN" altLang="zh-CN" dirty="0" smtClean="0"/>
              <a:t>检出率</a:t>
            </a:r>
            <a:r>
              <a:rPr lang="en-US" altLang="zh-CN" dirty="0" smtClean="0"/>
              <a:t>2.0%</a:t>
            </a:r>
            <a:r>
              <a:rPr lang="zh-CN" altLang="zh-CN" dirty="0" smtClean="0"/>
              <a:t>、沙眼检出率</a:t>
            </a:r>
            <a:r>
              <a:rPr lang="en-US" altLang="zh-CN" dirty="0" smtClean="0"/>
              <a:t>0.25%</a:t>
            </a:r>
            <a:r>
              <a:rPr lang="zh-CN" altLang="zh-CN" dirty="0" smtClean="0"/>
              <a:t>、肠道蠕虫检出率</a:t>
            </a:r>
            <a:r>
              <a:rPr lang="en-US" altLang="zh-CN" dirty="0" smtClean="0"/>
              <a:t>1%</a:t>
            </a:r>
            <a:r>
              <a:rPr lang="zh-CN" altLang="zh-CN" dirty="0" smtClean="0"/>
              <a:t>、恒牙龋患率</a:t>
            </a:r>
            <a:r>
              <a:rPr lang="en-US" altLang="zh-CN" dirty="0" smtClean="0"/>
              <a:t>13.33%</a:t>
            </a:r>
            <a:r>
              <a:rPr lang="zh-CN" altLang="zh-CN" dirty="0" smtClean="0"/>
              <a:t>。</a:t>
            </a:r>
          </a:p>
          <a:p>
            <a:pPr>
              <a:buNone/>
            </a:pPr>
            <a:r>
              <a:rPr lang="zh-CN" altLang="en-US" dirty="0" smtClean="0"/>
              <a:t>　</a:t>
            </a:r>
            <a:r>
              <a:rPr lang="en-US" altLang="zh-CN" dirty="0" smtClean="0"/>
              <a:t>2</a:t>
            </a:r>
            <a:r>
              <a:rPr lang="zh-CN" altLang="zh-CN" dirty="0" smtClean="0"/>
              <a:t>、学校教学及生活环境卫生：</a:t>
            </a:r>
            <a:endParaRPr lang="en-US" altLang="zh-CN" dirty="0" smtClean="0"/>
          </a:p>
          <a:p>
            <a:pPr>
              <a:buNone/>
            </a:pPr>
            <a:r>
              <a:rPr lang="zh-CN" altLang="en-US" dirty="0" smtClean="0"/>
              <a:t>　　　</a:t>
            </a:r>
            <a:r>
              <a:rPr lang="zh-CN" altLang="zh-CN" dirty="0" smtClean="0"/>
              <a:t>课桌椅符合率</a:t>
            </a:r>
            <a:r>
              <a:rPr lang="zh-CN" altLang="en-US" dirty="0" smtClean="0"/>
              <a:t>仅</a:t>
            </a:r>
            <a:r>
              <a:rPr lang="en-US" altLang="zh-CN" dirty="0" smtClean="0"/>
              <a:t>6.5%</a:t>
            </a:r>
            <a:r>
              <a:rPr lang="zh-CN" altLang="zh-CN" dirty="0" smtClean="0"/>
              <a:t>、教室人均面积合格率</a:t>
            </a:r>
            <a:r>
              <a:rPr lang="en-US" altLang="zh-CN" dirty="0" smtClean="0"/>
              <a:t>50%</a:t>
            </a:r>
            <a:r>
              <a:rPr lang="zh-CN" altLang="zh-CN" dirty="0" smtClean="0"/>
              <a:t>、黑板反射比合格率为</a:t>
            </a:r>
            <a:r>
              <a:rPr lang="en-US" altLang="zh-CN" dirty="0" smtClean="0"/>
              <a:t>35%</a:t>
            </a:r>
            <a:r>
              <a:rPr lang="zh-CN" altLang="zh-CN" dirty="0" smtClean="0"/>
              <a:t>、桌面平均照度合格率为</a:t>
            </a:r>
            <a:r>
              <a:rPr lang="en-US" altLang="zh-CN" dirty="0" smtClean="0"/>
              <a:t>0%</a:t>
            </a:r>
            <a:r>
              <a:rPr lang="zh-CN" altLang="zh-CN" dirty="0" smtClean="0"/>
              <a:t>、桌面照度均匀度合格率为</a:t>
            </a:r>
            <a:r>
              <a:rPr lang="en-US" altLang="zh-CN" dirty="0" smtClean="0"/>
              <a:t>90%</a:t>
            </a:r>
            <a:r>
              <a:rPr lang="zh-CN" altLang="zh-CN" dirty="0" smtClean="0"/>
              <a:t>、黑板平均照度合格率为</a:t>
            </a:r>
            <a:r>
              <a:rPr lang="en-US" altLang="zh-CN" dirty="0" smtClean="0"/>
              <a:t>0%</a:t>
            </a:r>
            <a:r>
              <a:rPr lang="zh-CN" altLang="zh-CN" dirty="0" smtClean="0"/>
              <a:t>、黑板照度均匀度合格率为</a:t>
            </a:r>
            <a:r>
              <a:rPr lang="en-US" altLang="zh-CN" dirty="0" smtClean="0"/>
              <a:t>25%</a:t>
            </a:r>
            <a:r>
              <a:rPr lang="zh-CN" altLang="zh-CN" dirty="0" smtClean="0"/>
              <a:t>、灯桌距合格率为</a:t>
            </a:r>
            <a:r>
              <a:rPr lang="en-US" altLang="zh-CN" dirty="0" smtClean="0"/>
              <a:t>95%</a:t>
            </a:r>
            <a:r>
              <a:rPr lang="zh-CN" altLang="zh-CN" dirty="0" smtClean="0"/>
              <a:t>、采光系数合格率</a:t>
            </a:r>
            <a:r>
              <a:rPr lang="en-US" altLang="zh-CN" dirty="0" smtClean="0"/>
              <a:t>65%</a:t>
            </a:r>
            <a:r>
              <a:rPr lang="zh-CN" altLang="zh-CN" dirty="0" smtClean="0"/>
              <a:t>、后墙反射比合格率为</a:t>
            </a:r>
            <a:r>
              <a:rPr lang="en-US" altLang="zh-CN" dirty="0" smtClean="0"/>
              <a:t>5%</a:t>
            </a:r>
            <a:r>
              <a:rPr lang="zh-CN" altLang="zh-CN" dirty="0" smtClean="0"/>
              <a:t>、窗地面积比为</a:t>
            </a:r>
            <a:r>
              <a:rPr lang="en-US" altLang="zh-CN" dirty="0" smtClean="0"/>
              <a:t>1:4</a:t>
            </a:r>
            <a:r>
              <a:rPr lang="zh-CN" altLang="en-US" dirty="0" smtClean="0"/>
              <a:t>；</a:t>
            </a:r>
            <a:r>
              <a:rPr lang="zh-CN" altLang="zh-CN" dirty="0" smtClean="0"/>
              <a:t>二氧化碳浓度合格率为</a:t>
            </a:r>
            <a:r>
              <a:rPr lang="en-US" altLang="zh-CN" dirty="0" smtClean="0"/>
              <a:t>100%</a:t>
            </a:r>
            <a:r>
              <a:rPr lang="zh-CN" altLang="zh-CN" dirty="0" smtClean="0"/>
              <a:t>、噪声合格率为</a:t>
            </a:r>
            <a:r>
              <a:rPr lang="en-US" altLang="zh-CN" dirty="0" smtClean="0"/>
              <a:t>40%</a:t>
            </a:r>
            <a:r>
              <a:rPr lang="zh-CN" altLang="zh-CN" dirty="0" smtClean="0"/>
              <a:t>、厕所总体合格率较低。</a:t>
            </a:r>
            <a:endParaRPr lang="en-US" altLang="zh-CN" dirty="0" smtClean="0"/>
          </a:p>
          <a:p>
            <a:pPr>
              <a:buNone/>
            </a:pPr>
            <a:r>
              <a:rPr lang="zh-CN" altLang="en-US" dirty="0" smtClean="0"/>
              <a:t>　　</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sz="quarter" idx="1"/>
          </p:nvPr>
        </p:nvSpPr>
        <p:spPr/>
        <p:txBody>
          <a:bodyPr/>
          <a:lstStyle/>
          <a:p>
            <a:pPr>
              <a:buNone/>
            </a:pPr>
            <a:r>
              <a:rPr lang="zh-CN" altLang="en-US" b="1" dirty="0" smtClean="0"/>
              <a:t>（二）存在问题</a:t>
            </a:r>
            <a:endParaRPr lang="en-US" altLang="zh-CN" b="1" dirty="0" smtClean="0"/>
          </a:p>
          <a:p>
            <a:pPr>
              <a:buNone/>
            </a:pPr>
            <a:r>
              <a:rPr lang="zh-CN" altLang="en-US" dirty="0" smtClean="0"/>
              <a:t>　</a:t>
            </a:r>
            <a:r>
              <a:rPr lang="zh-CN" altLang="zh-CN" dirty="0" smtClean="0"/>
              <a:t>一是学生近视情况呈上升趋势，视力不良检出率随着年龄的增长而增加；</a:t>
            </a:r>
            <a:endParaRPr lang="en-US" altLang="zh-CN" dirty="0" smtClean="0"/>
          </a:p>
          <a:p>
            <a:pPr>
              <a:buNone/>
            </a:pPr>
            <a:r>
              <a:rPr lang="zh-CN" altLang="en-US" dirty="0" smtClean="0"/>
              <a:t>　</a:t>
            </a:r>
            <a:r>
              <a:rPr lang="zh-CN" altLang="zh-CN" dirty="0" smtClean="0"/>
              <a:t>二是随着经济的不断发展，营养不良的学生明显减少，但是部分学生出现超重或者肥胖；</a:t>
            </a:r>
            <a:endParaRPr lang="en-US" altLang="zh-CN" dirty="0" smtClean="0"/>
          </a:p>
          <a:p>
            <a:pPr>
              <a:buNone/>
            </a:pPr>
            <a:r>
              <a:rPr lang="zh-CN" altLang="en-US" dirty="0" smtClean="0"/>
              <a:t>　</a:t>
            </a:r>
            <a:r>
              <a:rPr lang="zh-CN" altLang="zh-CN" dirty="0" smtClean="0"/>
              <a:t>三是学生恒牙龋患</a:t>
            </a:r>
            <a:r>
              <a:rPr lang="zh-CN" altLang="en-US" dirty="0" smtClean="0"/>
              <a:t>率较高</a:t>
            </a:r>
            <a:r>
              <a:rPr lang="zh-CN" altLang="zh-CN" dirty="0" smtClean="0"/>
              <a:t>；</a:t>
            </a:r>
            <a:endParaRPr lang="en-US" altLang="zh-CN" dirty="0" smtClean="0"/>
          </a:p>
          <a:p>
            <a:pPr>
              <a:buNone/>
            </a:pPr>
            <a:r>
              <a:rPr lang="zh-CN" altLang="en-US" dirty="0" smtClean="0"/>
              <a:t>　</a:t>
            </a:r>
            <a:r>
              <a:rPr lang="zh-CN" altLang="zh-CN" dirty="0" smtClean="0"/>
              <a:t>四是现目前绝大多数学生课桌椅分配符合率、教室采光以及黑板等相关数据不符合国家相关标准要求</a:t>
            </a:r>
            <a:r>
              <a:rPr lang="zh-CN" altLang="en-US" dirty="0" smtClean="0"/>
              <a:t>。</a:t>
            </a:r>
            <a:endParaRPr lang="en-US" altLang="zh-CN" dirty="0" smtClean="0"/>
          </a:p>
          <a:p>
            <a:pPr>
              <a:buNone/>
            </a:pPr>
            <a:r>
              <a:rPr lang="zh-CN" altLang="en-US" dirty="0" smtClean="0"/>
              <a:t>　</a:t>
            </a:r>
            <a:r>
              <a:rPr lang="zh-CN" altLang="zh-CN" dirty="0" smtClean="0"/>
              <a:t>五是部分学校厕所蹲位数以及小便槽情况也不符合国家相关标准要求。</a:t>
            </a:r>
          </a:p>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endParaRPr lang="zh-CN" altLang="en-US" dirty="0"/>
          </a:p>
        </p:txBody>
      </p:sp>
      <p:sp>
        <p:nvSpPr>
          <p:cNvPr id="3" name="内容占位符 2"/>
          <p:cNvSpPr>
            <a:spLocks noGrp="1"/>
          </p:cNvSpPr>
          <p:nvPr>
            <p:ph sz="quarter" idx="1"/>
          </p:nvPr>
        </p:nvSpPr>
        <p:spPr/>
        <p:txBody>
          <a:bodyPr/>
          <a:lstStyle/>
          <a:p>
            <a:pPr>
              <a:buNone/>
            </a:pPr>
            <a:endParaRPr lang="en-US" altLang="zh-CN" sz="3600" dirty="0" smtClean="0"/>
          </a:p>
          <a:p>
            <a:endParaRPr lang="en-US" altLang="zh-CN" sz="3600" dirty="0" smtClean="0"/>
          </a:p>
          <a:p>
            <a:pPr>
              <a:buNone/>
            </a:pPr>
            <a:r>
              <a:rPr lang="zh-CN" altLang="en-US" sz="9600" smtClean="0"/>
              <a:t>　　谢谢</a:t>
            </a:r>
            <a:endParaRPr lang="en-US" altLang="zh-CN" sz="9600" dirty="0" smtClean="0"/>
          </a:p>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195736" y="1124744"/>
            <a:ext cx="6172200" cy="1894362"/>
          </a:xfrm>
        </p:spPr>
        <p:txBody>
          <a:bodyPr>
            <a:normAutofit/>
          </a:bodyPr>
          <a:lstStyle/>
          <a:p>
            <a:r>
              <a:rPr lang="zh-CN" altLang="en-US" sz="4400" dirty="0" smtClean="0"/>
              <a:t>学校卫生监测方案解读</a:t>
            </a:r>
            <a:endParaRPr lang="zh-CN" altLang="en-US" sz="4400" dirty="0"/>
          </a:p>
        </p:txBody>
      </p:sp>
      <p:sp>
        <p:nvSpPr>
          <p:cNvPr id="3" name="副标题 2"/>
          <p:cNvSpPr>
            <a:spLocks noGrp="1"/>
          </p:cNvSpPr>
          <p:nvPr>
            <p:ph type="subTitle" idx="1"/>
          </p:nvPr>
        </p:nvSpPr>
        <p:spPr>
          <a:xfrm>
            <a:off x="3131840" y="4149080"/>
            <a:ext cx="4372000" cy="1371600"/>
          </a:xfrm>
        </p:spPr>
        <p:txBody>
          <a:bodyPr/>
          <a:lstStyle/>
          <a:p>
            <a:r>
              <a:rPr lang="zh-CN" altLang="en-US" dirty="0" smtClean="0"/>
              <a:t>                                 乐山市</a:t>
            </a:r>
            <a:r>
              <a:rPr lang="en-US" altLang="zh-CN" dirty="0" smtClean="0"/>
              <a:t>CDC</a:t>
            </a:r>
            <a:r>
              <a:rPr lang="zh-CN" altLang="en-US" dirty="0" smtClean="0"/>
              <a:t>雷萍</a:t>
            </a:r>
            <a:endParaRPr lang="en-US" altLang="zh-CN" dirty="0" smtClean="0"/>
          </a:p>
          <a:p>
            <a:r>
              <a:rPr lang="zh-CN" altLang="en-US" dirty="0" smtClean="0"/>
              <a:t>                                           </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t>监测对象</a:t>
            </a:r>
            <a:endParaRPr lang="zh-CN" altLang="en-US" sz="3200" dirty="0"/>
          </a:p>
        </p:txBody>
      </p:sp>
      <p:sp>
        <p:nvSpPr>
          <p:cNvPr id="3" name="内容占位符 2"/>
          <p:cNvSpPr>
            <a:spLocks noGrp="1"/>
          </p:cNvSpPr>
          <p:nvPr>
            <p:ph sz="quarter" idx="1"/>
          </p:nvPr>
        </p:nvSpPr>
        <p:spPr>
          <a:xfrm>
            <a:off x="457200" y="1600200"/>
            <a:ext cx="7738946" cy="4873752"/>
          </a:xfrm>
        </p:spPr>
        <p:txBody>
          <a:bodyPr/>
          <a:lstStyle/>
          <a:p>
            <a:pPr>
              <a:buNone/>
            </a:pPr>
            <a:r>
              <a:rPr lang="en-US" altLang="zh-CN" dirty="0" smtClean="0"/>
              <a:t>1</a:t>
            </a:r>
            <a:r>
              <a:rPr lang="zh-CN" altLang="en-US" dirty="0" smtClean="0"/>
              <a:t>、全市</a:t>
            </a:r>
            <a:r>
              <a:rPr lang="en-US" altLang="zh-CN" dirty="0" smtClean="0"/>
              <a:t>11</a:t>
            </a:r>
            <a:r>
              <a:rPr lang="zh-CN" altLang="en-US" dirty="0" smtClean="0"/>
              <a:t>个区、市、县</a:t>
            </a:r>
            <a:endParaRPr lang="en-US" altLang="zh-CN" dirty="0" smtClean="0"/>
          </a:p>
          <a:p>
            <a:pPr>
              <a:buNone/>
            </a:pPr>
            <a:endParaRPr lang="en-US" altLang="zh-CN" dirty="0" smtClean="0"/>
          </a:p>
          <a:p>
            <a:pPr>
              <a:buNone/>
            </a:pPr>
            <a:r>
              <a:rPr lang="en-US" altLang="zh-CN" dirty="0" smtClean="0"/>
              <a:t>2</a:t>
            </a:r>
            <a:r>
              <a:rPr lang="zh-CN" altLang="en-US" dirty="0" smtClean="0"/>
              <a:t>、</a:t>
            </a:r>
            <a:r>
              <a:rPr lang="zh-CN" altLang="zh-CN" dirty="0" smtClean="0"/>
              <a:t>城市</a:t>
            </a:r>
            <a:r>
              <a:rPr lang="zh-CN" altLang="en-US" dirty="0" smtClean="0"/>
              <a:t>：</a:t>
            </a:r>
            <a:r>
              <a:rPr lang="zh-CN" altLang="zh-CN" dirty="0" smtClean="0"/>
              <a:t>普通中、小学校各</a:t>
            </a:r>
            <a:r>
              <a:rPr lang="en-US" altLang="zh-CN" dirty="0" smtClean="0"/>
              <a:t>1</a:t>
            </a:r>
            <a:r>
              <a:rPr lang="zh-CN" altLang="zh-CN" dirty="0" smtClean="0"/>
              <a:t>所</a:t>
            </a:r>
            <a:endParaRPr lang="en-US" altLang="zh-CN" dirty="0" smtClean="0"/>
          </a:p>
          <a:p>
            <a:pPr>
              <a:buNone/>
            </a:pPr>
            <a:r>
              <a:rPr lang="en-US" altLang="zh-CN" dirty="0" smtClean="0"/>
              <a:t>      </a:t>
            </a:r>
          </a:p>
          <a:p>
            <a:pPr>
              <a:buNone/>
            </a:pPr>
            <a:r>
              <a:rPr lang="en-US" altLang="zh-CN" dirty="0" smtClean="0"/>
              <a:t>3</a:t>
            </a:r>
            <a:r>
              <a:rPr lang="zh-CN" altLang="en-US" dirty="0" smtClean="0"/>
              <a:t>、</a:t>
            </a:r>
            <a:r>
              <a:rPr lang="zh-CN" altLang="zh-CN" dirty="0" smtClean="0"/>
              <a:t>学生常见病及体质监测对象：所选学校中</a:t>
            </a:r>
            <a:r>
              <a:rPr lang="en-US" altLang="zh-CN" dirty="0" smtClean="0"/>
              <a:t>7</a:t>
            </a:r>
            <a:r>
              <a:rPr lang="zh-CN" altLang="zh-CN" dirty="0" smtClean="0"/>
              <a:t>至</a:t>
            </a:r>
            <a:r>
              <a:rPr lang="en-US" altLang="zh-CN" dirty="0" smtClean="0"/>
              <a:t>18</a:t>
            </a:r>
            <a:r>
              <a:rPr lang="zh-CN" altLang="zh-CN" dirty="0" smtClean="0"/>
              <a:t>岁在</a:t>
            </a:r>
            <a:r>
              <a:rPr lang="en-US" altLang="zh-CN" dirty="0" smtClean="0"/>
              <a:t>   </a:t>
            </a:r>
            <a:r>
              <a:rPr lang="zh-CN" altLang="zh-CN" dirty="0" smtClean="0"/>
              <a:t>校学生。</a:t>
            </a:r>
          </a:p>
          <a:p>
            <a:pPr>
              <a:buNone/>
            </a:pPr>
            <a:r>
              <a:rPr lang="en-US" altLang="zh-CN" dirty="0" smtClean="0"/>
              <a:t>     </a:t>
            </a:r>
            <a:r>
              <a:rPr lang="zh-CN" altLang="zh-CN" dirty="0" smtClean="0"/>
              <a:t>教学及生活环境卫生监测对象：所选学校使用的教室、厕所。</a:t>
            </a:r>
          </a:p>
          <a:p>
            <a:pPr>
              <a:buNone/>
            </a:pP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dirty="0" smtClean="0"/>
              <a:t>抽样方法</a:t>
            </a:r>
            <a:endParaRPr lang="zh-CN" altLang="en-US" sz="3200" dirty="0"/>
          </a:p>
        </p:txBody>
      </p:sp>
      <p:sp>
        <p:nvSpPr>
          <p:cNvPr id="3" name="内容占位符 2"/>
          <p:cNvSpPr>
            <a:spLocks noGrp="1"/>
          </p:cNvSpPr>
          <p:nvPr>
            <p:ph sz="quarter" idx="1"/>
          </p:nvPr>
        </p:nvSpPr>
        <p:spPr/>
        <p:txBody>
          <a:bodyPr/>
          <a:lstStyle/>
          <a:p>
            <a:pPr>
              <a:lnSpc>
                <a:spcPts val="3200"/>
              </a:lnSpc>
            </a:pPr>
            <a:r>
              <a:rPr lang="zh-CN" altLang="zh-CN" dirty="0" smtClean="0"/>
              <a:t>学生常见病及体质监测：采用</a:t>
            </a:r>
            <a:r>
              <a:rPr lang="zh-CN" altLang="zh-CN" dirty="0" smtClean="0">
                <a:solidFill>
                  <a:srgbClr val="FF0000"/>
                </a:solidFill>
              </a:rPr>
              <a:t>分层随机整群抽样</a:t>
            </a:r>
            <a:r>
              <a:rPr lang="zh-CN" altLang="zh-CN" dirty="0" smtClean="0"/>
              <a:t>，即首先确定监测学校，再以年龄分层，以教学班为单位随机整群抽样构成监测样本。随机整群抽样时，所抽取的班级数以能满足最低监测样本数为限。</a:t>
            </a:r>
            <a:endParaRPr lang="en-US" altLang="zh-CN" dirty="0" smtClean="0"/>
          </a:p>
          <a:p>
            <a:pPr>
              <a:lnSpc>
                <a:spcPts val="3200"/>
              </a:lnSpc>
            </a:pPr>
            <a:endParaRPr lang="zh-CN" altLang="zh-CN" dirty="0" smtClean="0"/>
          </a:p>
          <a:p>
            <a:pPr>
              <a:lnSpc>
                <a:spcPts val="3200"/>
              </a:lnSpc>
            </a:pPr>
            <a:r>
              <a:rPr lang="zh-CN" altLang="zh-CN" dirty="0" smtClean="0"/>
              <a:t>教学与生活环境卫生监测：依据《学校卫生综合评价》（</a:t>
            </a:r>
            <a:r>
              <a:rPr lang="en-US" altLang="zh-CN" dirty="0" smtClean="0"/>
              <a:t>GB 18205-2012</a:t>
            </a:r>
            <a:r>
              <a:rPr lang="zh-CN" altLang="zh-CN" dirty="0" smtClean="0"/>
              <a:t>）的抽样方法</a:t>
            </a:r>
            <a:r>
              <a:rPr lang="zh-CN" altLang="en-US" dirty="0" smtClean="0"/>
              <a:t>。</a:t>
            </a:r>
            <a:r>
              <a:rPr lang="zh-CN" altLang="zh-CN" dirty="0" smtClean="0"/>
              <a:t>根据学校教室设置状况抽样。按学校教室的结构、层次、朝向、单侧采光、双侧采光的不同类型确定监测教室数，再抽取有代表性的教室作为样本。</a:t>
            </a:r>
          </a:p>
          <a:p>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dirty="0" smtClean="0"/>
              <a:t>监测数量</a:t>
            </a:r>
            <a:endParaRPr lang="zh-CN" altLang="en-US" sz="3200" dirty="0"/>
          </a:p>
        </p:txBody>
      </p:sp>
      <p:sp>
        <p:nvSpPr>
          <p:cNvPr id="3" name="内容占位符 2"/>
          <p:cNvSpPr>
            <a:spLocks noGrp="1"/>
          </p:cNvSpPr>
          <p:nvPr>
            <p:ph sz="quarter" idx="1"/>
          </p:nvPr>
        </p:nvSpPr>
        <p:spPr/>
        <p:txBody>
          <a:bodyPr/>
          <a:lstStyle/>
          <a:p>
            <a:pPr>
              <a:lnSpc>
                <a:spcPts val="3200"/>
              </a:lnSpc>
            </a:pPr>
            <a:r>
              <a:rPr lang="zh-CN" altLang="zh-CN" dirty="0" smtClean="0"/>
              <a:t>学生常见病及体质监测：</a:t>
            </a:r>
            <a:r>
              <a:rPr lang="en-US" altLang="zh-CN" dirty="0" smtClean="0"/>
              <a:t>11</a:t>
            </a:r>
            <a:r>
              <a:rPr lang="zh-CN" altLang="zh-CN" dirty="0" smtClean="0"/>
              <a:t>个</a:t>
            </a:r>
            <a:r>
              <a:rPr lang="zh-CN" altLang="en-US" dirty="0" smtClean="0"/>
              <a:t>区、市、县</a:t>
            </a:r>
            <a:r>
              <a:rPr lang="zh-CN" altLang="zh-CN" dirty="0" smtClean="0"/>
              <a:t>所选学校的</a:t>
            </a:r>
            <a:r>
              <a:rPr lang="en-US" altLang="zh-CN" dirty="0" smtClean="0"/>
              <a:t>7-18</a:t>
            </a:r>
            <a:r>
              <a:rPr lang="zh-CN" altLang="zh-CN" dirty="0" smtClean="0"/>
              <a:t>岁学生按男、女分为</a:t>
            </a:r>
            <a:r>
              <a:rPr lang="zh-CN" altLang="en-US" dirty="0" smtClean="0"/>
              <a:t>两</a:t>
            </a:r>
            <a:r>
              <a:rPr lang="zh-CN" altLang="zh-CN" dirty="0" smtClean="0"/>
              <a:t>类，每岁一组，共</a:t>
            </a:r>
            <a:r>
              <a:rPr lang="en-US" altLang="zh-CN" dirty="0" smtClean="0"/>
              <a:t>12</a:t>
            </a:r>
            <a:r>
              <a:rPr lang="zh-CN" altLang="zh-CN" dirty="0" smtClean="0"/>
              <a:t>个年龄组类，每个组类</a:t>
            </a:r>
            <a:r>
              <a:rPr lang="en-US" altLang="zh-CN" dirty="0" smtClean="0"/>
              <a:t>25</a:t>
            </a:r>
            <a:r>
              <a:rPr lang="zh-CN" altLang="zh-CN" dirty="0" smtClean="0"/>
              <a:t>名学生（如：</a:t>
            </a:r>
            <a:r>
              <a:rPr lang="en-US" altLang="zh-CN" dirty="0" smtClean="0"/>
              <a:t>7</a:t>
            </a:r>
            <a:r>
              <a:rPr lang="zh-CN" altLang="zh-CN" dirty="0" smtClean="0"/>
              <a:t>岁城市男生</a:t>
            </a:r>
            <a:r>
              <a:rPr lang="en-US" altLang="zh-CN" dirty="0" smtClean="0"/>
              <a:t>25</a:t>
            </a:r>
            <a:r>
              <a:rPr lang="zh-CN" altLang="zh-CN" dirty="0" smtClean="0"/>
              <a:t>名）。全</a:t>
            </a:r>
            <a:r>
              <a:rPr lang="zh-CN" altLang="en-US" dirty="0" smtClean="0"/>
              <a:t>市</a:t>
            </a:r>
            <a:r>
              <a:rPr lang="en-US" altLang="zh-CN" dirty="0" smtClean="0"/>
              <a:t>11</a:t>
            </a:r>
            <a:r>
              <a:rPr lang="zh-CN" altLang="zh-CN" dirty="0" smtClean="0"/>
              <a:t>个监测点共监测</a:t>
            </a:r>
            <a:r>
              <a:rPr lang="en-US" altLang="zh-CN" dirty="0" smtClean="0"/>
              <a:t>6600</a:t>
            </a:r>
            <a:r>
              <a:rPr lang="zh-CN" altLang="zh-CN" dirty="0" smtClean="0"/>
              <a:t>学生。小学校</a:t>
            </a:r>
            <a:r>
              <a:rPr lang="en-US" altLang="zh-CN" dirty="0" smtClean="0"/>
              <a:t>12</a:t>
            </a:r>
            <a:r>
              <a:rPr lang="zh-CN" altLang="zh-CN" dirty="0" smtClean="0"/>
              <a:t>岁年龄组学生不足时，在所选取的中学校按抽样原则抽取学生补齐；中学校</a:t>
            </a:r>
            <a:r>
              <a:rPr lang="en-US" altLang="zh-CN" dirty="0" smtClean="0"/>
              <a:t>18</a:t>
            </a:r>
            <a:r>
              <a:rPr lang="zh-CN" altLang="zh-CN" dirty="0" smtClean="0"/>
              <a:t>岁年龄组按方案数量要求尽量监测完整。</a:t>
            </a:r>
            <a:endParaRPr lang="en-US" altLang="zh-CN" dirty="0" smtClean="0"/>
          </a:p>
          <a:p>
            <a:pPr>
              <a:lnSpc>
                <a:spcPts val="3200"/>
              </a:lnSpc>
            </a:pPr>
            <a:endParaRPr lang="en-US" altLang="zh-CN" dirty="0" smtClean="0"/>
          </a:p>
          <a:p>
            <a:pPr>
              <a:lnSpc>
                <a:spcPts val="3200"/>
              </a:lnSpc>
            </a:pPr>
            <a:r>
              <a:rPr lang="zh-CN" altLang="zh-CN" dirty="0" smtClean="0"/>
              <a:t>教学及生活环境卫生监测：每所学校抽取</a:t>
            </a:r>
            <a:r>
              <a:rPr lang="en-US" altLang="zh-CN" dirty="0" smtClean="0"/>
              <a:t>5</a:t>
            </a:r>
            <a:r>
              <a:rPr lang="zh-CN" altLang="zh-CN" dirty="0" smtClean="0"/>
              <a:t>间教室监测，全</a:t>
            </a:r>
            <a:r>
              <a:rPr lang="zh-CN" altLang="en-US" dirty="0" smtClean="0"/>
              <a:t>市</a:t>
            </a:r>
            <a:r>
              <a:rPr lang="zh-CN" altLang="zh-CN" dirty="0" smtClean="0"/>
              <a:t>共计监测</a:t>
            </a:r>
            <a:r>
              <a:rPr lang="en-US" altLang="zh-CN" dirty="0" smtClean="0"/>
              <a:t>33</a:t>
            </a:r>
            <a:r>
              <a:rPr lang="zh-CN" altLang="zh-CN" dirty="0" smtClean="0"/>
              <a:t>间教室。</a:t>
            </a:r>
          </a:p>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dirty="0" smtClean="0"/>
              <a:t>监测项目和评价方法</a:t>
            </a:r>
            <a:endParaRPr lang="zh-CN" altLang="en-US" sz="3200" dirty="0"/>
          </a:p>
        </p:txBody>
      </p:sp>
      <p:sp>
        <p:nvSpPr>
          <p:cNvPr id="3" name="内容占位符 2"/>
          <p:cNvSpPr>
            <a:spLocks noGrp="1"/>
          </p:cNvSpPr>
          <p:nvPr>
            <p:ph sz="quarter" idx="1"/>
          </p:nvPr>
        </p:nvSpPr>
        <p:spPr/>
        <p:txBody>
          <a:bodyPr>
            <a:normAutofit/>
          </a:bodyPr>
          <a:lstStyle/>
          <a:p>
            <a:pPr>
              <a:buNone/>
            </a:pPr>
            <a:r>
              <a:rPr lang="en-US" altLang="zh-CN" sz="2800" dirty="0" smtClean="0"/>
              <a:t>1</a:t>
            </a:r>
            <a:r>
              <a:rPr lang="zh-CN" altLang="en-US" sz="2800" dirty="0" smtClean="0"/>
              <a:t>、</a:t>
            </a:r>
            <a:r>
              <a:rPr lang="zh-CN" altLang="zh-CN" sz="2800" dirty="0" smtClean="0"/>
              <a:t>生长发育及现时营养状况</a:t>
            </a:r>
          </a:p>
          <a:p>
            <a:pPr>
              <a:lnSpc>
                <a:spcPts val="4000"/>
              </a:lnSpc>
              <a:buNone/>
            </a:pPr>
            <a:r>
              <a:rPr lang="en-US" altLang="zh-CN" dirty="0" smtClean="0"/>
              <a:t>   </a:t>
            </a:r>
            <a:r>
              <a:rPr lang="zh-CN" altLang="zh-CN" b="1" dirty="0" smtClean="0"/>
              <a:t>监测项目</a:t>
            </a:r>
            <a:r>
              <a:rPr lang="zh-CN" altLang="zh-CN" dirty="0" smtClean="0"/>
              <a:t>：身高、体重。</a:t>
            </a:r>
          </a:p>
          <a:p>
            <a:pPr>
              <a:lnSpc>
                <a:spcPts val="4000"/>
              </a:lnSpc>
              <a:buNone/>
            </a:pPr>
            <a:r>
              <a:rPr lang="en-US" altLang="zh-CN" b="1" dirty="0" smtClean="0"/>
              <a:t>   </a:t>
            </a:r>
            <a:r>
              <a:rPr lang="zh-CN" altLang="zh-CN" b="1" dirty="0" smtClean="0"/>
              <a:t>评价指标</a:t>
            </a:r>
            <a:r>
              <a:rPr lang="zh-CN" altLang="zh-CN" dirty="0" smtClean="0"/>
              <a:t>：个体生长发育等级、超重及肥胖率。</a:t>
            </a:r>
            <a:endParaRPr lang="en-US" altLang="zh-CN" dirty="0" smtClean="0"/>
          </a:p>
          <a:p>
            <a:pPr>
              <a:lnSpc>
                <a:spcPts val="4000"/>
              </a:lnSpc>
              <a:buNone/>
            </a:pPr>
            <a:r>
              <a:rPr lang="en-US" altLang="zh-CN" dirty="0" smtClean="0"/>
              <a:t>   </a:t>
            </a:r>
            <a:r>
              <a:rPr lang="zh-CN" altLang="zh-CN" b="1" dirty="0" smtClean="0"/>
              <a:t>检测方法</a:t>
            </a:r>
            <a:r>
              <a:rPr lang="zh-CN" altLang="zh-CN" dirty="0" smtClean="0"/>
              <a:t>：按《学生健康检查技术规范》（</a:t>
            </a:r>
            <a:r>
              <a:rPr lang="en-US" altLang="zh-CN" dirty="0" smtClean="0"/>
              <a:t>GB/T 26343-2010</a:t>
            </a:r>
            <a:r>
              <a:rPr lang="zh-CN" altLang="zh-CN" dirty="0" smtClean="0"/>
              <a:t>）执行。</a:t>
            </a:r>
          </a:p>
          <a:p>
            <a:pPr>
              <a:buNone/>
            </a:pP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1011222"/>
          </a:xfrm>
        </p:spPr>
        <p:txBody>
          <a:bodyPr>
            <a:normAutofit/>
          </a:bodyPr>
          <a:lstStyle/>
          <a:p>
            <a:r>
              <a:rPr lang="zh-CN" altLang="zh-CN" sz="3200" dirty="0" smtClean="0"/>
              <a:t>监测项目和评价方法</a:t>
            </a:r>
            <a:endParaRPr lang="zh-CN" altLang="en-US" sz="3200" dirty="0"/>
          </a:p>
        </p:txBody>
      </p:sp>
      <p:sp>
        <p:nvSpPr>
          <p:cNvPr id="3" name="内容占位符 2"/>
          <p:cNvSpPr>
            <a:spLocks noGrp="1"/>
          </p:cNvSpPr>
          <p:nvPr>
            <p:ph sz="quarter" idx="1"/>
          </p:nvPr>
        </p:nvSpPr>
        <p:spPr>
          <a:xfrm>
            <a:off x="457200" y="1428736"/>
            <a:ext cx="7467600" cy="5045216"/>
          </a:xfrm>
        </p:spPr>
        <p:txBody>
          <a:bodyPr/>
          <a:lstStyle/>
          <a:p>
            <a:pPr>
              <a:buNone/>
            </a:pPr>
            <a:r>
              <a:rPr lang="en-US" altLang="zh-CN" sz="2800" dirty="0" smtClean="0"/>
              <a:t>2</a:t>
            </a:r>
            <a:r>
              <a:rPr lang="zh-CN" altLang="en-US" sz="2800" dirty="0" smtClean="0"/>
              <a:t>、</a:t>
            </a:r>
            <a:r>
              <a:rPr lang="zh-CN" altLang="zh-CN" sz="2800" dirty="0" smtClean="0"/>
              <a:t>学生常见病</a:t>
            </a:r>
          </a:p>
          <a:p>
            <a:pPr>
              <a:lnSpc>
                <a:spcPts val="3300"/>
              </a:lnSpc>
              <a:buNone/>
            </a:pPr>
            <a:r>
              <a:rPr lang="en-US" altLang="zh-CN" dirty="0" smtClean="0"/>
              <a:t>   </a:t>
            </a:r>
            <a:r>
              <a:rPr lang="zh-CN" altLang="zh-CN" b="1" dirty="0" smtClean="0"/>
              <a:t>监测项目</a:t>
            </a:r>
            <a:r>
              <a:rPr lang="zh-CN" altLang="zh-CN" dirty="0" smtClean="0"/>
              <a:t>：视力、龋齿、贫血、沙眼、肠道蠕虫。</a:t>
            </a:r>
            <a:endParaRPr lang="en-US" altLang="zh-CN" dirty="0" smtClean="0"/>
          </a:p>
          <a:p>
            <a:pPr>
              <a:lnSpc>
                <a:spcPts val="3300"/>
              </a:lnSpc>
              <a:buNone/>
            </a:pPr>
            <a:r>
              <a:rPr lang="en-US" altLang="zh-CN" dirty="0" smtClean="0"/>
              <a:t>   </a:t>
            </a:r>
            <a:r>
              <a:rPr lang="zh-CN" altLang="zh-CN" b="1" dirty="0" smtClean="0"/>
              <a:t>评价指标</a:t>
            </a:r>
            <a:r>
              <a:rPr lang="zh-CN" altLang="zh-CN" dirty="0" smtClean="0"/>
              <a:t>：视力不良率、近视率、贫血患病率、沙眼患病率、肠道蠕虫感染率、龋患率。其中</a:t>
            </a:r>
            <a:r>
              <a:rPr lang="zh-CN" altLang="zh-CN" dirty="0" smtClean="0">
                <a:solidFill>
                  <a:srgbClr val="FF0000"/>
                </a:solidFill>
              </a:rPr>
              <a:t>贫血</a:t>
            </a:r>
            <a:r>
              <a:rPr lang="zh-CN" altLang="zh-CN" dirty="0" smtClean="0"/>
              <a:t>监测，仅在各监测学校</a:t>
            </a:r>
            <a:r>
              <a:rPr lang="en-US" altLang="zh-CN" dirty="0" smtClean="0"/>
              <a:t>7</a:t>
            </a:r>
            <a:r>
              <a:rPr lang="zh-CN" altLang="zh-CN" dirty="0" smtClean="0"/>
              <a:t>、</a:t>
            </a:r>
            <a:r>
              <a:rPr lang="en-US" altLang="zh-CN" dirty="0" smtClean="0"/>
              <a:t>9</a:t>
            </a:r>
            <a:r>
              <a:rPr lang="zh-CN" altLang="zh-CN" dirty="0" smtClean="0"/>
              <a:t>、</a:t>
            </a:r>
            <a:r>
              <a:rPr lang="en-US" altLang="zh-CN" dirty="0" smtClean="0"/>
              <a:t>12 </a:t>
            </a:r>
            <a:r>
              <a:rPr lang="zh-CN" altLang="zh-CN" dirty="0" smtClean="0"/>
              <a:t>、</a:t>
            </a:r>
            <a:r>
              <a:rPr lang="en-US" altLang="zh-CN" dirty="0" smtClean="0"/>
              <a:t>14</a:t>
            </a:r>
            <a:r>
              <a:rPr lang="zh-CN" altLang="zh-CN" dirty="0" smtClean="0"/>
              <a:t>、</a:t>
            </a:r>
            <a:r>
              <a:rPr lang="en-US" altLang="zh-CN" dirty="0" smtClean="0"/>
              <a:t>17</a:t>
            </a:r>
            <a:r>
              <a:rPr lang="zh-CN" altLang="zh-CN" dirty="0" smtClean="0"/>
              <a:t>岁年龄组的学生中开展。</a:t>
            </a:r>
            <a:r>
              <a:rPr lang="zh-CN" altLang="zh-CN" dirty="0" smtClean="0">
                <a:solidFill>
                  <a:srgbClr val="FF0000"/>
                </a:solidFill>
              </a:rPr>
              <a:t>肠道蠕虫</a:t>
            </a:r>
            <a:r>
              <a:rPr lang="zh-CN" altLang="zh-CN" dirty="0" smtClean="0"/>
              <a:t>监测</a:t>
            </a:r>
            <a:r>
              <a:rPr lang="zh-CN" altLang="en-US" dirty="0" smtClean="0"/>
              <a:t>在</a:t>
            </a:r>
            <a:r>
              <a:rPr lang="zh-CN" altLang="zh-CN" dirty="0" smtClean="0"/>
              <a:t>小学</a:t>
            </a:r>
            <a:r>
              <a:rPr lang="en-US" altLang="zh-CN" dirty="0" smtClean="0"/>
              <a:t>7</a:t>
            </a:r>
            <a:r>
              <a:rPr lang="zh-CN" altLang="zh-CN" dirty="0" smtClean="0"/>
              <a:t>、</a:t>
            </a:r>
            <a:r>
              <a:rPr lang="en-US" altLang="zh-CN" dirty="0" smtClean="0"/>
              <a:t>9</a:t>
            </a:r>
            <a:r>
              <a:rPr lang="zh-CN" altLang="zh-CN" dirty="0" smtClean="0"/>
              <a:t>岁年龄组的学生中开展。</a:t>
            </a:r>
            <a:endParaRPr lang="en-US" altLang="zh-CN" dirty="0" smtClean="0"/>
          </a:p>
          <a:p>
            <a:pPr>
              <a:lnSpc>
                <a:spcPts val="3300"/>
              </a:lnSpc>
              <a:buNone/>
            </a:pPr>
            <a:r>
              <a:rPr lang="en-US" altLang="zh-CN" dirty="0" smtClean="0"/>
              <a:t>   </a:t>
            </a:r>
            <a:r>
              <a:rPr lang="zh-CN" altLang="zh-CN" b="1" dirty="0" smtClean="0"/>
              <a:t>检测方法</a:t>
            </a:r>
            <a:r>
              <a:rPr lang="zh-CN" altLang="zh-CN" dirty="0" smtClean="0"/>
              <a:t>：按《学生健康检查技术规范》（</a:t>
            </a:r>
            <a:r>
              <a:rPr lang="en-US" altLang="zh-CN" dirty="0" smtClean="0"/>
              <a:t>GB/T 26343-2010</a:t>
            </a:r>
            <a:r>
              <a:rPr lang="zh-CN" altLang="zh-CN" dirty="0" smtClean="0"/>
              <a:t>）执行。</a:t>
            </a:r>
          </a:p>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1011222"/>
          </a:xfrm>
        </p:spPr>
        <p:txBody>
          <a:bodyPr>
            <a:normAutofit/>
          </a:bodyPr>
          <a:lstStyle/>
          <a:p>
            <a:r>
              <a:rPr lang="zh-CN" altLang="zh-CN" sz="3200" dirty="0" smtClean="0"/>
              <a:t>监测项目和评价方法</a:t>
            </a:r>
            <a:endParaRPr lang="zh-CN" altLang="en-US" sz="3200" dirty="0"/>
          </a:p>
        </p:txBody>
      </p:sp>
      <p:sp>
        <p:nvSpPr>
          <p:cNvPr id="3" name="内容占位符 2"/>
          <p:cNvSpPr>
            <a:spLocks noGrp="1"/>
          </p:cNvSpPr>
          <p:nvPr>
            <p:ph sz="quarter" idx="1"/>
          </p:nvPr>
        </p:nvSpPr>
        <p:spPr>
          <a:xfrm>
            <a:off x="457200" y="1428736"/>
            <a:ext cx="7467600" cy="5045216"/>
          </a:xfrm>
        </p:spPr>
        <p:txBody>
          <a:bodyPr/>
          <a:lstStyle/>
          <a:p>
            <a:pPr>
              <a:buNone/>
            </a:pPr>
            <a:r>
              <a:rPr lang="en-US" altLang="zh-CN" sz="2800" dirty="0" smtClean="0"/>
              <a:t>3</a:t>
            </a:r>
            <a:r>
              <a:rPr lang="zh-CN" altLang="en-US" sz="2800" dirty="0" smtClean="0"/>
              <a:t>、</a:t>
            </a:r>
            <a:r>
              <a:rPr lang="zh-CN" altLang="zh-CN" sz="2800" dirty="0" smtClean="0"/>
              <a:t>学校教学及生活环境监测</a:t>
            </a:r>
          </a:p>
          <a:p>
            <a:pPr>
              <a:lnSpc>
                <a:spcPts val="3400"/>
              </a:lnSpc>
              <a:buNone/>
            </a:pPr>
            <a:r>
              <a:rPr lang="en-US" altLang="zh-CN" dirty="0" smtClean="0"/>
              <a:t>   </a:t>
            </a:r>
            <a:r>
              <a:rPr lang="zh-CN" altLang="zh-CN" b="1" dirty="0" smtClean="0"/>
              <a:t>监测项目</a:t>
            </a:r>
            <a:r>
              <a:rPr lang="zh-CN" altLang="zh-CN" dirty="0" smtClean="0"/>
              <a:t>：教室人均面积、课桌椅、黑板、教室采光、</a:t>
            </a:r>
            <a:r>
              <a:rPr lang="en-US" altLang="zh-CN" dirty="0" smtClean="0"/>
              <a:t> </a:t>
            </a:r>
            <a:r>
              <a:rPr lang="zh-CN" altLang="zh-CN" dirty="0" smtClean="0"/>
              <a:t>教室照明、教室微小气候、噪声、学校厕所。</a:t>
            </a:r>
          </a:p>
          <a:p>
            <a:pPr>
              <a:lnSpc>
                <a:spcPts val="3400"/>
              </a:lnSpc>
              <a:buNone/>
            </a:pPr>
            <a:r>
              <a:rPr lang="en-US" altLang="zh-CN" dirty="0" smtClean="0"/>
              <a:t>   </a:t>
            </a:r>
            <a:r>
              <a:rPr lang="zh-CN" altLang="zh-CN" b="1" dirty="0" smtClean="0"/>
              <a:t>评价指标</a:t>
            </a:r>
            <a:r>
              <a:rPr lang="zh-CN" altLang="zh-CN" dirty="0" smtClean="0"/>
              <a:t>：教室人均面积，课桌椅分配符合率，黑板尺寸、表面状况、反射比，教室采光系数、后墙反射比、窗地面积比，教室平均照度、照度均匀度、灯桌距，教室内温度、二氧化碳、噪声，学校厕所合格率。</a:t>
            </a:r>
          </a:p>
          <a:p>
            <a:pPr>
              <a:lnSpc>
                <a:spcPts val="3400"/>
              </a:lnSpc>
              <a:buNone/>
            </a:pPr>
            <a:r>
              <a:rPr lang="en-US" altLang="zh-CN" dirty="0" smtClean="0"/>
              <a:t>   </a:t>
            </a:r>
            <a:r>
              <a:rPr lang="zh-CN" altLang="zh-CN" b="1" dirty="0" smtClean="0"/>
              <a:t>检测方法</a:t>
            </a:r>
            <a:r>
              <a:rPr lang="zh-CN" altLang="zh-CN" dirty="0" smtClean="0"/>
              <a:t>：按《学校卫生综合评价》（</a:t>
            </a:r>
            <a:r>
              <a:rPr lang="en-US" altLang="zh-CN" dirty="0" smtClean="0"/>
              <a:t>GB/T 18205-2012</a:t>
            </a:r>
            <a:r>
              <a:rPr lang="zh-CN" altLang="zh-CN" dirty="0" smtClean="0"/>
              <a:t>）执行。</a:t>
            </a:r>
          </a:p>
          <a:p>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t>数据报送</a:t>
            </a:r>
            <a:endParaRPr lang="zh-CN" altLang="en-US" sz="3200" dirty="0"/>
          </a:p>
        </p:txBody>
      </p:sp>
      <p:sp>
        <p:nvSpPr>
          <p:cNvPr id="3" name="内容占位符 2"/>
          <p:cNvSpPr>
            <a:spLocks noGrp="1"/>
          </p:cNvSpPr>
          <p:nvPr>
            <p:ph sz="quarter" idx="1"/>
          </p:nvPr>
        </p:nvSpPr>
        <p:spPr>
          <a:xfrm>
            <a:off x="457200" y="1714488"/>
            <a:ext cx="7467600" cy="4759464"/>
          </a:xfrm>
        </p:spPr>
        <p:txBody>
          <a:bodyPr/>
          <a:lstStyle/>
          <a:p>
            <a:pPr>
              <a:lnSpc>
                <a:spcPts val="4400"/>
              </a:lnSpc>
            </a:pPr>
            <a:r>
              <a:rPr lang="en-US" altLang="zh-CN" sz="2800" dirty="0" smtClean="0"/>
              <a:t>1</a:t>
            </a:r>
            <a:r>
              <a:rPr lang="zh-CN" altLang="zh-CN" sz="2800" dirty="0" smtClean="0"/>
              <a:t>、以</a:t>
            </a:r>
            <a:r>
              <a:rPr lang="zh-CN" altLang="en-US" sz="2800" dirty="0" smtClean="0"/>
              <a:t>电子表及纸质</a:t>
            </a:r>
            <a:r>
              <a:rPr lang="zh-CN" altLang="zh-CN" sz="2800" dirty="0" smtClean="0"/>
              <a:t>上报学生体质和常见病</a:t>
            </a:r>
            <a:r>
              <a:rPr lang="zh-CN" altLang="en-US" sz="2800" dirty="0" smtClean="0"/>
              <a:t>监测</a:t>
            </a:r>
            <a:r>
              <a:rPr lang="zh-CN" altLang="zh-CN" sz="2800" dirty="0" smtClean="0"/>
              <a:t>数据；</a:t>
            </a:r>
          </a:p>
          <a:p>
            <a:pPr>
              <a:lnSpc>
                <a:spcPts val="4400"/>
              </a:lnSpc>
            </a:pPr>
            <a:r>
              <a:rPr lang="en-US" altLang="zh-CN" sz="2800" dirty="0" smtClean="0"/>
              <a:t>2</a:t>
            </a:r>
            <a:r>
              <a:rPr lang="zh-CN" altLang="zh-CN" sz="2800" dirty="0" smtClean="0"/>
              <a:t>、以</a:t>
            </a:r>
            <a:r>
              <a:rPr lang="zh-CN" altLang="en-US" sz="2800" dirty="0" smtClean="0"/>
              <a:t>电子表及纸质</a:t>
            </a:r>
            <a:r>
              <a:rPr lang="zh-CN" altLang="zh-CN" sz="2800" dirty="0" smtClean="0"/>
              <a:t>形式上报学校教学与生活环境</a:t>
            </a:r>
            <a:r>
              <a:rPr lang="zh-CN" altLang="en-US" sz="2800" dirty="0" smtClean="0"/>
              <a:t>监测</a:t>
            </a:r>
            <a:r>
              <a:rPr lang="zh-CN" altLang="zh-CN" sz="2800" dirty="0" smtClean="0"/>
              <a:t>结果。</a:t>
            </a:r>
            <a:endParaRPr lang="en-US" altLang="zh-CN" sz="2800" dirty="0" smtClean="0"/>
          </a:p>
          <a:p>
            <a:pPr>
              <a:lnSpc>
                <a:spcPts val="4400"/>
              </a:lnSpc>
            </a:pPr>
            <a:r>
              <a:rPr lang="en-US" altLang="zh-CN" sz="2800" dirty="0" smtClean="0"/>
              <a:t>3</a:t>
            </a:r>
            <a:r>
              <a:rPr lang="zh-CN" altLang="en-US" sz="2800" dirty="0" smtClean="0"/>
              <a:t>、</a:t>
            </a:r>
            <a:r>
              <a:rPr lang="zh-CN" altLang="zh-CN" sz="2800" dirty="0" smtClean="0"/>
              <a:t>学校教学与生活环境</a:t>
            </a:r>
            <a:r>
              <a:rPr lang="zh-CN" altLang="en-US" sz="2800" dirty="0" smtClean="0"/>
              <a:t>监测原始记录自行存档。</a:t>
            </a:r>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627</TotalTime>
  <Words>829</Words>
  <Application>Microsoft Office PowerPoint</Application>
  <PresentationFormat>全屏显示(4:3)</PresentationFormat>
  <Paragraphs>75</Paragraphs>
  <Slides>16</Slides>
  <Notes>1</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凸显</vt:lpstr>
      <vt:lpstr>2015年乐山市学校卫生能力建设人员培训班</vt:lpstr>
      <vt:lpstr>学校卫生监测方案解读</vt:lpstr>
      <vt:lpstr>监测对象</vt:lpstr>
      <vt:lpstr>抽样方法</vt:lpstr>
      <vt:lpstr>监测数量</vt:lpstr>
      <vt:lpstr>监测项目和评价方法</vt:lpstr>
      <vt:lpstr>监测项目和评价方法</vt:lpstr>
      <vt:lpstr>监测项目和评价方法</vt:lpstr>
      <vt:lpstr>数据报送</vt:lpstr>
      <vt:lpstr>质量控制</vt:lpstr>
      <vt:lpstr>时间要求</vt:lpstr>
      <vt:lpstr>注意事项</vt:lpstr>
      <vt:lpstr>幻灯片 13</vt:lpstr>
      <vt:lpstr>幻灯片 14</vt:lpstr>
      <vt:lpstr>幻灯片 15</vt:lpstr>
      <vt:lpst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2014年监测方案解读</dc:title>
  <cp:lastModifiedBy>NTKO</cp:lastModifiedBy>
  <cp:revision>85</cp:revision>
  <dcterms:modified xsi:type="dcterms:W3CDTF">2015-12-17T01:45:33Z</dcterms:modified>
</cp:coreProperties>
</file>